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332" r:id="rId2"/>
    <p:sldId id="328" r:id="rId3"/>
    <p:sldId id="325" r:id="rId4"/>
    <p:sldId id="336" r:id="rId5"/>
    <p:sldId id="1531" r:id="rId6"/>
    <p:sldId id="323" r:id="rId7"/>
    <p:sldId id="337" r:id="rId8"/>
    <p:sldId id="333" r:id="rId9"/>
    <p:sldId id="1532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>
      <p:cViewPr varScale="1">
        <p:scale>
          <a:sx n="87" d="100"/>
          <a:sy n="87" d="100"/>
        </p:scale>
        <p:origin x="152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2688C-31C6-4495-83BD-487B9315630A}" type="datetimeFigureOut">
              <a:rPr lang="fr-FR" smtClean="0"/>
              <a:t>14/10/2022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7530EB-8AE8-42A2-9D2F-C73719F1E3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0628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638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4ED305-68ED-4988-8EFD-6B9B46A34405}" type="slidenum">
              <a:rPr lang="fr-FR">
                <a:ea typeface="Arial" pitchFamily="-72" charset="0"/>
                <a:cs typeface="Arial" pitchFamily="-7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fr-FR">
              <a:ea typeface="Arial" pitchFamily="-72" charset="0"/>
              <a:cs typeface="Arial" pitchFamily="-72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859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538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053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4ED305-68ED-4988-8EFD-6B9B46A34405}" type="slidenum">
              <a:rPr lang="fr-FR">
                <a:ea typeface="Arial" pitchFamily="-72" charset="0"/>
                <a:cs typeface="Arial" pitchFamily="-7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fr-FR" dirty="0">
              <a:ea typeface="Arial" pitchFamily="-72" charset="0"/>
              <a:cs typeface="Arial" pitchFamily="-7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7152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4ED305-68ED-4988-8EFD-6B9B46A34405}" type="slidenum">
              <a:rPr lang="fr-FR">
                <a:ea typeface="Arial" pitchFamily="-72" charset="0"/>
                <a:cs typeface="Arial" pitchFamily="-7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fr-FR" dirty="0">
              <a:ea typeface="Arial" pitchFamily="-72" charset="0"/>
              <a:cs typeface="Arial" pitchFamily="-7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4305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4ED305-68ED-4988-8EFD-6B9B46A34405}" type="slidenum">
              <a:rPr lang="fr-FR">
                <a:ea typeface="Arial" pitchFamily="-72" charset="0"/>
                <a:cs typeface="Arial" pitchFamily="-7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fr-FR" dirty="0">
              <a:ea typeface="Arial" pitchFamily="-72" charset="0"/>
              <a:cs typeface="Arial" pitchFamily="-7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041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93CA-DAA5-40AB-B68B-F9495D1F238A}" type="datetime1">
              <a:rPr lang="fr-FR" smtClean="0"/>
              <a:t>14/10/2022</a:t>
            </a:fld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D5FF6-C60F-4090-8A94-FCC08F59C24F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F9C5-59D8-49FF-BC05-1F914E9FA822}" type="datetime1">
              <a:rPr lang="fr-FR" smtClean="0"/>
              <a:t>14/10/2022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D5FF6-C60F-4090-8A94-FCC08F59C24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86C7-6579-4E5F-A6AB-BBD777148525}" type="datetime1">
              <a:rPr lang="fr-FR" smtClean="0"/>
              <a:t>14/10/2022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D5FF6-C60F-4090-8A94-FCC08F59C24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0DB80-EB44-4122-A2EB-FEE32171A618}" type="datetimeFigureOut">
              <a:rPr lang="fr-FR" smtClean="0"/>
              <a:t>14/10/2022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82E9C-FBDE-483B-BEA6-8BE43053D5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04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94ACF05-DB4B-4D0E-AB40-E3AF9AB61C1A}" type="datetime1">
              <a:rPr lang="fr-FR" smtClean="0"/>
              <a:t>14/10/2022</a:t>
            </a:fld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20D5FF6-C60F-4090-8A94-FCC08F59C24F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D2E2-2B98-4E8B-8734-7DB4C0B383CF}" type="datetime1">
              <a:rPr lang="fr-FR" smtClean="0"/>
              <a:t>14/10/2022</a:t>
            </a:fld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D5FF6-C60F-4090-8A94-FCC08F59C24F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AE85-10E3-43F0-8294-45F4CB17A1B4}" type="datetime1">
              <a:rPr lang="fr-FR" smtClean="0"/>
              <a:t>14/10/2022</a:t>
            </a:fld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D5FF6-C60F-4090-8A94-FCC08F59C24F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4D70-9B07-47C9-AF0C-D530B66083CD}" type="datetime1">
              <a:rPr lang="fr-FR" smtClean="0"/>
              <a:t>14/10/2022</a:t>
            </a:fld>
            <a:endParaRPr lang="fr-F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D5FF6-C60F-4090-8A94-FCC08F59C24F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9820CB0E-3F4E-4750-8419-53BBBE2E7537}" type="datetime1">
              <a:rPr lang="fr-FR" smtClean="0"/>
              <a:t>14/10/2022</a:t>
            </a:fld>
            <a:endParaRPr lang="fr-F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D5FF6-C60F-4090-8A94-FCC08F59C24F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57CE-BD5E-4152-A6BC-FB5CAE0C4FB0}" type="datetime1">
              <a:rPr lang="fr-FR" smtClean="0"/>
              <a:t>14/10/2022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D5FF6-C60F-4090-8A94-FCC08F59C24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CD686-5492-4790-A12C-E0FB23DFC424}" type="datetime1">
              <a:rPr lang="fr-FR" smtClean="0"/>
              <a:t>14/10/2022</a:t>
            </a:fld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D5FF6-C60F-4090-8A94-FCC08F59C24F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574EC-527A-4C71-9ABF-8CC87F2AD92A}" type="datetime1">
              <a:rPr lang="fr-FR" smtClean="0"/>
              <a:t>14/10/2022</a:t>
            </a:fld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D5FF6-C60F-4090-8A94-FCC08F59C24F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460C3-3E6C-4F81-96B9-E99761F722CB}" type="datetime1">
              <a:rPr lang="fr-FR" smtClean="0"/>
              <a:t>14/10/2022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D5FF6-C60F-4090-8A94-FCC08F59C24F}" type="slidenum">
              <a:rPr lang="fr-FR" smtClean="0"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5" r:id="rId1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26" Type="http://schemas.openxmlformats.org/officeDocument/2006/relationships/image" Target="../media/image24.jpeg"/><Relationship Id="rId3" Type="http://schemas.openxmlformats.org/officeDocument/2006/relationships/image" Target="../media/image1.emf"/><Relationship Id="rId21" Type="http://schemas.openxmlformats.org/officeDocument/2006/relationships/image" Target="../media/image19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5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20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24" Type="http://schemas.openxmlformats.org/officeDocument/2006/relationships/image" Target="../media/image22.pn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23" Type="http://schemas.openxmlformats.org/officeDocument/2006/relationships/image" Target="../media/image21.jpeg"/><Relationship Id="rId28" Type="http://schemas.openxmlformats.org/officeDocument/2006/relationships/image" Target="../media/image26.jpeg"/><Relationship Id="rId10" Type="http://schemas.openxmlformats.org/officeDocument/2006/relationships/image" Target="../media/image8.emf"/><Relationship Id="rId19" Type="http://schemas.openxmlformats.org/officeDocument/2006/relationships/image" Target="../media/image17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Relationship Id="rId22" Type="http://schemas.openxmlformats.org/officeDocument/2006/relationships/image" Target="../media/image20.jpeg"/><Relationship Id="rId27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0.wmf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13" Type="http://schemas.openxmlformats.org/officeDocument/2006/relationships/image" Target="../media/image40.jpeg"/><Relationship Id="rId18" Type="http://schemas.openxmlformats.org/officeDocument/2006/relationships/image" Target="../media/image45.jpeg"/><Relationship Id="rId26" Type="http://schemas.openxmlformats.org/officeDocument/2006/relationships/image" Target="../media/image53.jpeg"/><Relationship Id="rId3" Type="http://schemas.openxmlformats.org/officeDocument/2006/relationships/image" Target="../media/image1.emf"/><Relationship Id="rId21" Type="http://schemas.openxmlformats.org/officeDocument/2006/relationships/image" Target="../media/image48.jpeg"/><Relationship Id="rId7" Type="http://schemas.openxmlformats.org/officeDocument/2006/relationships/image" Target="../media/image35.jpeg"/><Relationship Id="rId12" Type="http://schemas.openxmlformats.org/officeDocument/2006/relationships/image" Target="../media/image39.jpeg"/><Relationship Id="rId17" Type="http://schemas.openxmlformats.org/officeDocument/2006/relationships/image" Target="../media/image44.jpeg"/><Relationship Id="rId25" Type="http://schemas.openxmlformats.org/officeDocument/2006/relationships/image" Target="../media/image52.jpe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43.jpeg"/><Relationship Id="rId20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11" Type="http://schemas.openxmlformats.org/officeDocument/2006/relationships/image" Target="../media/image38.jpeg"/><Relationship Id="rId24" Type="http://schemas.openxmlformats.org/officeDocument/2006/relationships/image" Target="../media/image51.png"/><Relationship Id="rId5" Type="http://schemas.openxmlformats.org/officeDocument/2006/relationships/image" Target="../media/image33.jpeg"/><Relationship Id="rId15" Type="http://schemas.openxmlformats.org/officeDocument/2006/relationships/image" Target="../media/image42.jpeg"/><Relationship Id="rId23" Type="http://schemas.openxmlformats.org/officeDocument/2006/relationships/image" Target="../media/image50.jpeg"/><Relationship Id="rId28" Type="http://schemas.openxmlformats.org/officeDocument/2006/relationships/image" Target="../media/image55.jpeg"/><Relationship Id="rId10" Type="http://schemas.openxmlformats.org/officeDocument/2006/relationships/image" Target="../media/image8.emf"/><Relationship Id="rId19" Type="http://schemas.openxmlformats.org/officeDocument/2006/relationships/image" Target="../media/image46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Relationship Id="rId14" Type="http://schemas.openxmlformats.org/officeDocument/2006/relationships/image" Target="../media/image41.jpeg"/><Relationship Id="rId22" Type="http://schemas.openxmlformats.org/officeDocument/2006/relationships/image" Target="../media/image49.jpeg"/><Relationship Id="rId27" Type="http://schemas.openxmlformats.org/officeDocument/2006/relationships/image" Target="../media/image5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image" Target="../media/image38.jpeg"/><Relationship Id="rId18" Type="http://schemas.openxmlformats.org/officeDocument/2006/relationships/image" Target="../media/image43.jpeg"/><Relationship Id="rId26" Type="http://schemas.openxmlformats.org/officeDocument/2006/relationships/image" Target="../media/image51.png"/><Relationship Id="rId3" Type="http://schemas.openxmlformats.org/officeDocument/2006/relationships/image" Target="../media/image1.emf"/><Relationship Id="rId21" Type="http://schemas.openxmlformats.org/officeDocument/2006/relationships/image" Target="../media/image46.jpeg"/><Relationship Id="rId7" Type="http://schemas.openxmlformats.org/officeDocument/2006/relationships/image" Target="../media/image33.jpeg"/><Relationship Id="rId12" Type="http://schemas.openxmlformats.org/officeDocument/2006/relationships/image" Target="../media/image8.emf"/><Relationship Id="rId17" Type="http://schemas.openxmlformats.org/officeDocument/2006/relationships/image" Target="../media/image42.jpeg"/><Relationship Id="rId25" Type="http://schemas.openxmlformats.org/officeDocument/2006/relationships/image" Target="../media/image50.jpe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41.jpeg"/><Relationship Id="rId20" Type="http://schemas.openxmlformats.org/officeDocument/2006/relationships/image" Target="../media/image45.jpeg"/><Relationship Id="rId29" Type="http://schemas.openxmlformats.org/officeDocument/2006/relationships/image" Target="../media/image5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24" Type="http://schemas.openxmlformats.org/officeDocument/2006/relationships/image" Target="../media/image49.jpeg"/><Relationship Id="rId5" Type="http://schemas.openxmlformats.org/officeDocument/2006/relationships/hyperlink" Target="https://www/" TargetMode="External"/><Relationship Id="rId15" Type="http://schemas.openxmlformats.org/officeDocument/2006/relationships/image" Target="../media/image40.jpeg"/><Relationship Id="rId23" Type="http://schemas.openxmlformats.org/officeDocument/2006/relationships/image" Target="../media/image48.jpeg"/><Relationship Id="rId28" Type="http://schemas.openxmlformats.org/officeDocument/2006/relationships/image" Target="../media/image53.jpeg"/><Relationship Id="rId10" Type="http://schemas.openxmlformats.org/officeDocument/2006/relationships/image" Target="../media/image36.jpeg"/><Relationship Id="rId19" Type="http://schemas.openxmlformats.org/officeDocument/2006/relationships/image" Target="../media/image44.jpeg"/><Relationship Id="rId4" Type="http://schemas.openxmlformats.org/officeDocument/2006/relationships/hyperlink" Target="https://www.ace78.fr/" TargetMode="External"/><Relationship Id="rId9" Type="http://schemas.openxmlformats.org/officeDocument/2006/relationships/image" Target="../media/image35.jpeg"/><Relationship Id="rId14" Type="http://schemas.openxmlformats.org/officeDocument/2006/relationships/image" Target="../media/image39.jpeg"/><Relationship Id="rId22" Type="http://schemas.openxmlformats.org/officeDocument/2006/relationships/image" Target="../media/image47.jpeg"/><Relationship Id="rId27" Type="http://schemas.openxmlformats.org/officeDocument/2006/relationships/image" Target="../media/image52.jpeg"/><Relationship Id="rId30" Type="http://schemas.openxmlformats.org/officeDocument/2006/relationships/image" Target="../media/image5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260350"/>
            <a:ext cx="82867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7667625" y="6356350"/>
            <a:ext cx="630238" cy="312738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0318681-DF76-4B8A-9349-E9624D021EAD}" type="slidenum">
              <a:rPr lang="fr-FR">
                <a:solidFill>
                  <a:srgbClr val="002060"/>
                </a:solidFill>
                <a:ea typeface="Arial" pitchFamily="-72" charset="0"/>
                <a:cs typeface="Arial" pitchFamily="-7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fr-FR">
              <a:solidFill>
                <a:srgbClr val="002060"/>
              </a:solidFill>
              <a:ea typeface="Arial" pitchFamily="-72" charset="0"/>
              <a:cs typeface="Arial" pitchFamily="-72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ctrTitle"/>
          </p:nvPr>
        </p:nvSpPr>
        <p:spPr>
          <a:xfrm>
            <a:off x="-229200" y="2031106"/>
            <a:ext cx="3916324" cy="1872803"/>
          </a:xfrm>
        </p:spPr>
        <p:txBody>
          <a:bodyPr rtlCol="0"/>
          <a:lstStyle/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fr-FR" altLang="fr-FR" sz="40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L’ACE</a:t>
            </a:r>
            <a:br>
              <a:rPr lang="fr-FR" altLang="fr-FR" sz="40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fr-FR" altLang="fr-FR" sz="40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fr-FR" altLang="fr-FR" sz="28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Association Cadres et Emploi</a:t>
            </a:r>
            <a:br>
              <a:rPr lang="fr-FR" altLang="fr-FR" sz="28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lang="fr-FR" altLang="fr-FR" sz="40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fr-FR" altLang="fr-FR" sz="20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fr-FR" altLang="fr-FR" sz="48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                      </a:t>
            </a:r>
            <a:r>
              <a:rPr lang="fr-FR" altLang="fr-FR" sz="18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</a:t>
            </a:r>
            <a:br>
              <a:rPr lang="fr-FR" altLang="fr-FR" sz="4000" b="1" kern="0" cap="none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fr-FR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Titre 4">
            <a:extLst>
              <a:ext uri="{FF2B5EF4-FFF2-40B4-BE49-F238E27FC236}">
                <a16:creationId xmlns:a16="http://schemas.microsoft.com/office/drawing/2014/main" id="{6F332C30-ABCA-4A04-8DA0-EBA72C56BA14}"/>
              </a:ext>
            </a:extLst>
          </p:cNvPr>
          <p:cNvSpPr txBox="1">
            <a:spLocks/>
          </p:cNvSpPr>
          <p:nvPr/>
        </p:nvSpPr>
        <p:spPr>
          <a:xfrm>
            <a:off x="229339" y="4253935"/>
            <a:ext cx="3563888" cy="2034951"/>
          </a:xfrm>
          <a:prstGeom prst="rect">
            <a:avLst/>
          </a:prstGeom>
          <a:ln w="12700">
            <a:solidFill>
              <a:srgbClr val="002060"/>
            </a:solidFill>
          </a:ln>
        </p:spPr>
        <p:txBody>
          <a:bodyPr vert="horz" wrap="square" lIns="0" tIns="45720" rIns="0" bIns="45720" numCol="1" rtlCol="0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6600" kern="1200" cap="all">
                <a:solidFill>
                  <a:schemeClr val="tx1"/>
                </a:solidFill>
                <a:latin typeface="+mj-lt"/>
                <a:ea typeface="ＭＳ Ｐゴシック" pitchFamily="-72" charset="-128"/>
                <a:cs typeface="ＭＳ Ｐゴシック" pitchFamily="-7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  <a:ea typeface="ＭＳ Ｐゴシック" pitchFamily="-72" charset="-128"/>
                <a:cs typeface="ＭＳ Ｐゴシック" pitchFamily="-7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  <a:ea typeface="ＭＳ Ｐゴシック" pitchFamily="-72" charset="-128"/>
                <a:cs typeface="ＭＳ Ｐゴシック" pitchFamily="-7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  <a:ea typeface="ＭＳ Ｐゴシック" pitchFamily="-72" charset="-128"/>
                <a:cs typeface="ＭＳ Ｐゴシック" pitchFamily="-7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  <a:ea typeface="ＭＳ Ｐゴシック" pitchFamily="-72" charset="-128"/>
                <a:cs typeface="ＭＳ Ｐゴシック" pitchFamily="-72" charset="-128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fr-FR" altLang="fr-FR" sz="20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25 animateurs bénévoles, </a:t>
            </a:r>
            <a:br>
              <a:rPr lang="fr-FR" altLang="fr-FR" sz="20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fr-FR" altLang="fr-FR" sz="20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anciens cadres dirigeants </a:t>
            </a:r>
            <a:br>
              <a:rPr lang="fr-FR" altLang="fr-FR" sz="20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fr-FR" altLang="fr-FR" sz="20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 supérieurs, d’univers différents </a:t>
            </a:r>
            <a:br>
              <a:rPr lang="fr-FR" altLang="fr-FR" sz="20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fr-FR" altLang="fr-FR" sz="1600" i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(DG, Ingénieurs, Commerciaux, HR, DAF. Tous secteurs : Industrie, Services, Santé …)</a:t>
            </a:r>
            <a:br>
              <a:rPr lang="fr-FR" altLang="fr-FR" sz="4400" i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fr-FR" altLang="fr-FR" sz="48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                      </a:t>
            </a:r>
            <a:r>
              <a:rPr lang="fr-FR" altLang="fr-FR" sz="18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</a:t>
            </a:r>
            <a:br>
              <a:rPr lang="fr-FR" altLang="fr-FR" sz="4000" b="1" kern="0" cap="none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fr-FR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9BFE88F3-646A-4C62-82A3-DE30CA67EA69}"/>
              </a:ext>
            </a:extLst>
          </p:cNvPr>
          <p:cNvSpPr txBox="1">
            <a:spLocks/>
          </p:cNvSpPr>
          <p:nvPr/>
        </p:nvSpPr>
        <p:spPr bwMode="auto">
          <a:xfrm>
            <a:off x="653206" y="6584039"/>
            <a:ext cx="7837587" cy="36164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lIns="91440" tIns="45720" rIns="91440" bIns="45720" rtlCol="0" anchor="t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>
                <a:cs typeface="Arial" charset="0"/>
              </a:rPr>
              <a:t> </a:t>
            </a:r>
            <a:r>
              <a:rPr lang="fr-FR" b="1" dirty="0">
                <a:solidFill>
                  <a:srgbClr val="002060"/>
                </a:solidFill>
                <a:cs typeface="Arial" charset="0"/>
              </a:rPr>
              <a:t>ACE Association Cadres &amp; Emploi                                                                                                                                 Juillet 2022   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E3DDFC1F-E314-C326-2834-7BC983332FF0}"/>
              </a:ext>
            </a:extLst>
          </p:cNvPr>
          <p:cNvGrpSpPr/>
          <p:nvPr/>
        </p:nvGrpSpPr>
        <p:grpSpPr>
          <a:xfrm>
            <a:off x="3563888" y="1586589"/>
            <a:ext cx="5377316" cy="3388842"/>
            <a:chOff x="0" y="0"/>
            <a:chExt cx="10528905" cy="6615743"/>
          </a:xfrm>
        </p:grpSpPr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B722A40F-08EB-E61F-19DA-AC4A1D7D9191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9846" y="4982037"/>
              <a:ext cx="1275715" cy="16280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0ADF2DEC-CFDF-4F1A-47A9-E5D4BD86F874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2426" y="4982037"/>
              <a:ext cx="1275715" cy="1603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08552023-9518-368F-896B-2D7FCF835536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97094" y="3251529"/>
              <a:ext cx="1234657" cy="15877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37B83537-3EDB-32A9-4729-2A561C3656F6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3062" y="3233703"/>
              <a:ext cx="1406900" cy="1603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ABD95BC8-FB19-D03E-DEE2-5DF65A365E53}"/>
                </a:ext>
              </a:extLst>
            </p:cNvPr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3264" y="3236680"/>
              <a:ext cx="1056238" cy="15403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693872A3-D84F-9E77-3877-E718346C9976}"/>
                </a:ext>
              </a:extLst>
            </p:cNvPr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7149" y="4987664"/>
              <a:ext cx="1624956" cy="16280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51F72ADE-2722-933B-92D0-E38F2EA36356}"/>
                </a:ext>
              </a:extLst>
            </p:cNvPr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2340" y="4955928"/>
              <a:ext cx="1321718" cy="16483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6E1F6F4F-763D-48CB-E31B-9C8EC396A4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3265" y="3233703"/>
              <a:ext cx="1321718" cy="1599813"/>
            </a:xfrm>
            <a:prstGeom prst="rect">
              <a:avLst/>
            </a:prstGeom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D1979863-57B3-A42A-C3F6-9021AD33C8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4920" y="4978408"/>
              <a:ext cx="1460386" cy="1637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E21BA3E8-9283-8F89-B5B4-A1D9A077C00E}"/>
                </a:ext>
              </a:extLst>
            </p:cNvPr>
            <p:cNvPicPr/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41741" cy="14836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75F720CA-1440-1284-ADB4-6868AD236A9F}"/>
                </a:ext>
              </a:extLst>
            </p:cNvPr>
            <p:cNvPicPr/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1839" y="3233703"/>
              <a:ext cx="1605223" cy="1603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3CA0A7B0-6F02-5361-A2D1-0356270AF0F3}"/>
                </a:ext>
              </a:extLst>
            </p:cNvPr>
            <p:cNvPicPr/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6077" y="10395"/>
              <a:ext cx="1249006" cy="14836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E1588535-C933-49E1-6724-A3B3FB101039}"/>
                </a:ext>
              </a:extLst>
            </p:cNvPr>
            <p:cNvPicPr/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8424" y="1579458"/>
              <a:ext cx="1272009" cy="15722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A928B23D-AB1F-ED4B-11A7-D55F5778BCC1}"/>
                </a:ext>
              </a:extLst>
            </p:cNvPr>
            <p:cNvPicPr/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0689" y="10395"/>
              <a:ext cx="1206460" cy="15005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78B8D8D6-E1DB-8597-4A2F-BA49204BE8DE}"/>
                </a:ext>
              </a:extLst>
            </p:cNvPr>
            <p:cNvPicPr/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3748" y="19618"/>
              <a:ext cx="1222718" cy="14820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A51891E4-8306-513C-9149-D71D71BC609D}"/>
                </a:ext>
              </a:extLst>
            </p:cNvPr>
            <p:cNvPicPr/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5447" y="1579458"/>
              <a:ext cx="1272009" cy="15722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FCCF5F8E-5FFB-4246-3FDC-3C1C73E1F916}"/>
                </a:ext>
              </a:extLst>
            </p:cNvPr>
            <p:cNvPicPr/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2814" y="1579458"/>
              <a:ext cx="1243669" cy="15722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7C3FE8BD-4C6A-54CB-95FA-66790782A67C}"/>
                </a:ext>
              </a:extLst>
            </p:cNvPr>
            <p:cNvPicPr/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8258" y="3233703"/>
              <a:ext cx="1469092" cy="16160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D4D8138D-1F3C-CF2F-003C-5408FA989906}"/>
                </a:ext>
              </a:extLst>
            </p:cNvPr>
            <p:cNvPicPr/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4404" y="1594093"/>
              <a:ext cx="1068574" cy="15722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1AF251F6-652B-28BA-809F-BE449094E9CF}"/>
                </a:ext>
              </a:extLst>
            </p:cNvPr>
            <p:cNvPicPr/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54070" y="24715"/>
              <a:ext cx="1374835" cy="15032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Picture 65">
              <a:extLst>
                <a:ext uri="{FF2B5EF4-FFF2-40B4-BE49-F238E27FC236}">
                  <a16:creationId xmlns:a16="http://schemas.microsoft.com/office/drawing/2014/main" id="{56C8FCA1-3629-95B6-F55E-593925323920}"/>
                </a:ext>
              </a:extLst>
            </p:cNvPr>
            <p:cNvPicPr/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2350" y="4286"/>
              <a:ext cx="1421404" cy="1500541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82DEF380-0475-18DC-F325-0B227AE824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3994" y="1581290"/>
              <a:ext cx="1243670" cy="1552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2D050902-7E31-7C7E-FB44-0F33A916E2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00470" y="1621050"/>
              <a:ext cx="953247" cy="153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Image 33">
              <a:extLst>
                <a:ext uri="{FF2B5EF4-FFF2-40B4-BE49-F238E27FC236}">
                  <a16:creationId xmlns:a16="http://schemas.microsoft.com/office/drawing/2014/main" id="{432CE176-3015-D4B6-930E-0128F7E5C0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922" y="1594092"/>
              <a:ext cx="1225131" cy="1512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Image 34" descr="Xavier de Jerphanion">
              <a:extLst>
                <a:ext uri="{FF2B5EF4-FFF2-40B4-BE49-F238E27FC236}">
                  <a16:creationId xmlns:a16="http://schemas.microsoft.com/office/drawing/2014/main" id="{C0393DE0-804C-BC30-AD9D-ACE1AE34C6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5429" y="24715"/>
              <a:ext cx="1503224" cy="150322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260350"/>
            <a:ext cx="82867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Espace réservé du numéro de diapositive 2"/>
          <p:cNvSpPr>
            <a:spLocks noGrp="1"/>
          </p:cNvSpPr>
          <p:nvPr>
            <p:ph type="sldNum" sz="quarter" idx="12"/>
          </p:nvPr>
        </p:nvSpPr>
        <p:spPr bwMode="auto">
          <a:xfrm>
            <a:off x="7667625" y="6356350"/>
            <a:ext cx="630238" cy="385763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59C6E10-8A05-4E0F-922E-3DBD4D58A5DC}" type="slidenum">
              <a:rPr lang="fr-FR">
                <a:solidFill>
                  <a:srgbClr val="002060"/>
                </a:solidFill>
                <a:ea typeface="Arial" pitchFamily="-72" charset="0"/>
                <a:cs typeface="Arial" pitchFamily="-7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fr-FR" dirty="0">
              <a:solidFill>
                <a:srgbClr val="002060"/>
              </a:solidFill>
              <a:ea typeface="Arial" pitchFamily="-72" charset="0"/>
              <a:cs typeface="Arial" pitchFamily="-72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02166" y="1340569"/>
            <a:ext cx="8434330" cy="5184775"/>
          </a:xfrm>
          <a:prstGeom prst="rect">
            <a:avLst/>
          </a:prstGeom>
        </p:spPr>
        <p:txBody>
          <a:bodyPr lIns="92075" tIns="46038" rIns="92075" bIns="46038">
            <a:prstTxWarp prst="textNoShape">
              <a:avLst/>
            </a:prstTxWarp>
            <a:normAutofit/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fr-FR" sz="1900" b="1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fr-F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SOMMAIRE</a:t>
            </a:r>
          </a:p>
          <a:p>
            <a:pPr algn="ctr">
              <a:lnSpc>
                <a:spcPct val="90000"/>
              </a:lnSpc>
            </a:pPr>
            <a:br>
              <a:rPr lang="fr-FR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sz="2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 sommes nous? Que faisons nous?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r-FR" sz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 méthode structurante qui a fait ses preuves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r-FR" sz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professionnels de l’entreprise à l’écoute des candidats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r-FR" sz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L’ACE en chiffres</a:t>
            </a:r>
            <a:r>
              <a:rPr lang="fr-FR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r-FR" sz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 Spécificités et nos Atouts. Rejoignez nous ! 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fr-FR" sz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370CE38D-0E3F-4567-BAE1-CEBC1F57DA96}"/>
              </a:ext>
            </a:extLst>
          </p:cNvPr>
          <p:cNvSpPr txBox="1">
            <a:spLocks/>
          </p:cNvSpPr>
          <p:nvPr/>
        </p:nvSpPr>
        <p:spPr bwMode="auto">
          <a:xfrm>
            <a:off x="427610" y="6586089"/>
            <a:ext cx="7837587" cy="36164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lIns="91440" tIns="45720" rIns="91440" bIns="45720" rtlCol="0" anchor="t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>
                <a:cs typeface="Arial" charset="0"/>
              </a:rPr>
              <a:t> </a:t>
            </a:r>
            <a:r>
              <a:rPr lang="fr-FR" b="1" dirty="0">
                <a:solidFill>
                  <a:srgbClr val="002060"/>
                </a:solidFill>
                <a:cs typeface="Arial" charset="0"/>
              </a:rPr>
              <a:t>ACE Association Cadres &amp; Emploi                                                                                                                                 Juillet 2022   </a:t>
            </a:r>
          </a:p>
        </p:txBody>
      </p:sp>
    </p:spTree>
    <p:extLst>
      <p:ext uri="{BB962C8B-B14F-4D97-AF65-F5344CB8AC3E}">
        <p14:creationId xmlns:p14="http://schemas.microsoft.com/office/powerpoint/2010/main" val="3385681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2166" y="105527"/>
            <a:ext cx="82867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Espace réservé du numéro de diapositive 1"/>
          <p:cNvSpPr>
            <a:spLocks noGrp="1"/>
          </p:cNvSpPr>
          <p:nvPr>
            <p:ph type="sldNum" sz="quarter" idx="12"/>
          </p:nvPr>
        </p:nvSpPr>
        <p:spPr bwMode="auto">
          <a:xfrm>
            <a:off x="7740650" y="6356350"/>
            <a:ext cx="557213" cy="280988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166043-66FA-405E-A515-DDC15D315F47}" type="slidenum">
              <a:rPr lang="fr-FR">
                <a:solidFill>
                  <a:srgbClr val="002060"/>
                </a:solidFill>
                <a:ea typeface="Arial" pitchFamily="-72" charset="0"/>
                <a:cs typeface="Arial" pitchFamily="-7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fr-FR" dirty="0">
              <a:solidFill>
                <a:srgbClr val="002060"/>
              </a:solidFill>
              <a:ea typeface="Arial" pitchFamily="-72" charset="0"/>
              <a:cs typeface="Arial" pitchFamily="-72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01083" y="1337737"/>
            <a:ext cx="8541834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514350" indent="-514350" algn="just">
              <a:buFont typeface="Arial Black" pitchFamily="-72" charset="0"/>
              <a:buNone/>
            </a:pPr>
            <a:r>
              <a:rPr lang="fr-FR" sz="28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pPr marL="514350" indent="-514350">
              <a:buFont typeface="Arial Black" pitchFamily="-72" charset="0"/>
              <a:buNone/>
            </a:pPr>
            <a:endParaRPr lang="fr-FR" b="1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Font typeface="Wingdings" panose="05000000000000000000" pitchFamily="2" charset="2"/>
              <a:buChar char="Ø"/>
            </a:pPr>
            <a:r>
              <a:rPr 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 </a:t>
            </a:r>
            <a:r>
              <a:rPr 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 locale d’écoute, de conseil et d’accompagnement </a:t>
            </a:r>
            <a:r>
              <a:rPr 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démarche de recherche d’emploi pour des </a:t>
            </a:r>
            <a:r>
              <a:rPr 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cadres</a:t>
            </a:r>
            <a:r>
              <a:rPr 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désirent rompre l’isolement et mettre toutes les chances de leur côté ; ce que la profession du recrutement baptise </a:t>
            </a:r>
            <a:r>
              <a:rPr 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 outplacement ». </a:t>
            </a:r>
          </a:p>
          <a:p>
            <a:pPr marL="514350" indent="-514350" algn="just">
              <a:buFont typeface="Wingdings" panose="05000000000000000000" pitchFamily="2" charset="2"/>
              <a:buChar char="Ø"/>
            </a:pPr>
            <a:endParaRPr lang="fr-FR" sz="2800" b="1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Font typeface="Wingdings" panose="05000000000000000000" pitchFamily="2" charset="2"/>
              <a:buChar char="Ø"/>
            </a:pPr>
            <a:r>
              <a:rPr 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Depuis</a:t>
            </a:r>
            <a:r>
              <a:rPr 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34 ans,</a:t>
            </a:r>
            <a:r>
              <a:rPr 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l’ACE a accompagné </a:t>
            </a:r>
            <a:r>
              <a:rPr 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plus de 1600 cadres</a:t>
            </a:r>
            <a:r>
              <a:rPr 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vers leur nouveau projet professionnel.</a:t>
            </a:r>
          </a:p>
          <a:p>
            <a:pPr algn="just"/>
            <a:endParaRPr lang="fr-FR" sz="20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Font typeface="Wingdings" panose="05000000000000000000" pitchFamily="2" charset="2"/>
              <a:buChar char="Ø"/>
            </a:pPr>
            <a:r>
              <a:rPr 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Nous sommes basés à </a:t>
            </a:r>
            <a:r>
              <a:rPr 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Noisy le Roi, </a:t>
            </a:r>
            <a:r>
              <a:rPr 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nous recevons environ </a:t>
            </a:r>
            <a:r>
              <a:rPr 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r>
              <a:rPr 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candidats par an en provenance de </a:t>
            </a:r>
            <a:r>
              <a:rPr 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toute la région parisienne.</a:t>
            </a:r>
            <a:endParaRPr lang="fr-FR" sz="20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Wingdings" panose="05000000000000000000" pitchFamily="2" charset="2"/>
              <a:buChar char="Ø"/>
            </a:pPr>
            <a:endParaRPr lang="fr-FR" sz="2000" b="1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Arial Black" pitchFamily="-72" charset="0"/>
              <a:buNone/>
            </a:pPr>
            <a:endParaRPr lang="fr-FR" sz="2000" b="1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Arial Black" pitchFamily="-72" charset="0"/>
              <a:buNone/>
            </a:pPr>
            <a:r>
              <a:rPr lang="fr-FR" sz="18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514350" indent="-514350">
              <a:buFont typeface="Arial Black" pitchFamily="-72" charset="0"/>
              <a:buNone/>
            </a:pPr>
            <a:r>
              <a:rPr lang="fr-FR" sz="18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fr-FR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-72" charset="2"/>
            </a:endParaRPr>
          </a:p>
        </p:txBody>
      </p:sp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8AC89695-DC4A-49BB-88D8-CEF7469B0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597500" y="6571653"/>
            <a:ext cx="7837587" cy="361640"/>
          </a:xfrm>
          <a:ln>
            <a:miter lim="800000"/>
            <a:headEnd/>
            <a:tailEnd/>
          </a:ln>
        </p:spPr>
        <p:txBody>
          <a:bodyPr rtlCol="0"/>
          <a:lstStyle/>
          <a:p>
            <a:pPr>
              <a:defRPr/>
            </a:pPr>
            <a:r>
              <a:rPr lang="fr-FR" b="1" dirty="0">
                <a:latin typeface="+mn-lt"/>
                <a:ea typeface="+mn-ea"/>
                <a:cs typeface="Arial" charset="0"/>
              </a:rPr>
              <a:t> </a:t>
            </a:r>
            <a:r>
              <a:rPr lang="fr-FR" b="1" dirty="0">
                <a:solidFill>
                  <a:srgbClr val="002060"/>
                </a:solidFill>
                <a:latin typeface="+mn-lt"/>
                <a:ea typeface="+mn-ea"/>
                <a:cs typeface="Arial" charset="0"/>
              </a:rPr>
              <a:t>ACE Association Cadres &amp; Emploi                                                                                                                                 Juillet 2022  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EFCF99E-36E4-484F-99D4-7A56FAAEA8AB}"/>
              </a:ext>
            </a:extLst>
          </p:cNvPr>
          <p:cNvSpPr txBox="1"/>
          <p:nvPr/>
        </p:nvSpPr>
        <p:spPr>
          <a:xfrm>
            <a:off x="2356744" y="1337737"/>
            <a:ext cx="43284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rgbClr val="002060"/>
                </a:solidFill>
              </a:rPr>
              <a:t>Qui sommes –nous ?</a:t>
            </a:r>
          </a:p>
        </p:txBody>
      </p:sp>
    </p:spTree>
    <p:extLst>
      <p:ext uri="{BB962C8B-B14F-4D97-AF65-F5344CB8AC3E}">
        <p14:creationId xmlns:p14="http://schemas.microsoft.com/office/powerpoint/2010/main" val="3743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2166" y="105527"/>
            <a:ext cx="82867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Espace réservé du numéro de diapositive 1"/>
          <p:cNvSpPr>
            <a:spLocks noGrp="1"/>
          </p:cNvSpPr>
          <p:nvPr>
            <p:ph type="sldNum" sz="quarter" idx="12"/>
          </p:nvPr>
        </p:nvSpPr>
        <p:spPr bwMode="auto">
          <a:xfrm>
            <a:off x="7740650" y="6356350"/>
            <a:ext cx="557213" cy="280988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166043-66FA-405E-A515-DDC15D315F47}" type="slidenum">
              <a:rPr lang="fr-FR">
                <a:solidFill>
                  <a:srgbClr val="002060"/>
                </a:solidFill>
                <a:ea typeface="Arial" pitchFamily="-72" charset="0"/>
                <a:cs typeface="Arial" pitchFamily="-7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fr-FR" dirty="0">
              <a:solidFill>
                <a:srgbClr val="002060"/>
              </a:solidFill>
              <a:ea typeface="Arial" pitchFamily="-72" charset="0"/>
              <a:cs typeface="Arial" pitchFamily="-72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79512" y="1196752"/>
            <a:ext cx="8709404" cy="825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514350" indent="-514350" algn="just">
              <a:buFont typeface="Arial Black" pitchFamily="-72" charset="0"/>
              <a:buNone/>
            </a:pPr>
            <a:r>
              <a:rPr lang="fr-FR" sz="28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pPr marL="514350" indent="-514350">
              <a:buFont typeface="Arial Black" pitchFamily="-72" charset="0"/>
              <a:buNone/>
            </a:pPr>
            <a:endParaRPr lang="fr-FR" sz="1800" b="1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lnSpc>
                <a:spcPct val="150000"/>
              </a:lnSpc>
              <a:buFont typeface="Arial Black" pitchFamily="-72" charset="0"/>
              <a:buNone/>
            </a:pPr>
            <a:r>
              <a:rPr 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Nous assurons 2 missions : </a:t>
            </a:r>
          </a:p>
          <a:p>
            <a:pPr marL="514350" indent="-514350" algn="ctr">
              <a:lnSpc>
                <a:spcPct val="150000"/>
              </a:lnSpc>
              <a:buFont typeface="Arial Black" pitchFamily="-72" charset="0"/>
              <a:buNone/>
            </a:pPr>
            <a:r>
              <a:rPr lang="fr-FR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Pédagogie et Accompagnement </a:t>
            </a:r>
          </a:p>
          <a:p>
            <a:pPr marL="514350" indent="-514350">
              <a:buFont typeface="Arial Black" pitchFamily="-72" charset="0"/>
              <a:buNone/>
            </a:pPr>
            <a:endParaRPr lang="fr-FR" sz="1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71550" lvl="1" indent="-514350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fr-FR" altLang="fr-FR" sz="2000" b="1" u="sng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Pédagogie</a:t>
            </a:r>
            <a:r>
              <a:rPr lang="fr-FR" alt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</a:p>
          <a:p>
            <a:pPr lvl="1">
              <a:lnSpc>
                <a:spcPct val="80000"/>
              </a:lnSpc>
            </a:pPr>
            <a:br>
              <a:rPr lang="fr-FR" alt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altLang="fr-FR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parcours de </a:t>
            </a:r>
            <a:r>
              <a:rPr lang="fr-FR" alt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 ateliers présentant une méthodologie structurante qui a fait ses preuves. </a:t>
            </a:r>
            <a:br>
              <a:rPr lang="fr-FR" alt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alt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Constitution de  petits groupes, en </a:t>
            </a:r>
            <a:r>
              <a:rPr lang="fr-FR" altLang="fr-FR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«Promotion» </a:t>
            </a:r>
            <a:r>
              <a:rPr lang="fr-FR" alt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5 à 7 personnes, qui sont ensemble tout au long du parcours pour favoriser la </a:t>
            </a:r>
            <a:r>
              <a:rPr lang="fr-FR" altLang="fr-FR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dynamique de groupe</a:t>
            </a:r>
            <a:r>
              <a:rPr lang="fr-FR" alt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altLang="fr-FR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l’esprit de solidarité </a:t>
            </a:r>
            <a:r>
              <a:rPr lang="fr-FR" alt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permettre aussi de </a:t>
            </a:r>
            <a:r>
              <a:rPr lang="fr-FR" altLang="fr-FR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rompre la solitude</a:t>
            </a:r>
            <a:r>
              <a:rPr lang="fr-FR" alt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14350" indent="-514350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fr-FR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fr-FR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71550" lvl="1" indent="-514350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fr-FR" altLang="fr-FR" sz="2000" b="1" u="sng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Accompagnement Individuel </a:t>
            </a:r>
            <a:r>
              <a:rPr lang="fr-FR" alt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lvl="1">
              <a:lnSpc>
                <a:spcPct val="80000"/>
              </a:lnSpc>
            </a:pPr>
            <a:br>
              <a:rPr lang="fr-FR" alt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alt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 marraine ou un parrain qui accompagne le candidat de façon hebdomadaire jusqu’à la signature du contrat de travail et </a:t>
            </a:r>
            <a:r>
              <a:rPr lang="fr-FR" altLang="fr-FR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sans limite de durée</a:t>
            </a:r>
            <a:r>
              <a:rPr lang="fr-FR" alt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514350" indent="-514350">
              <a:lnSpc>
                <a:spcPct val="80000"/>
              </a:lnSpc>
            </a:pPr>
            <a:endParaRPr lang="fr-F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fr-FR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lnSpc>
                <a:spcPct val="80000"/>
              </a:lnSpc>
              <a:buFont typeface="Wingdings" pitchFamily="-72" charset="2"/>
              <a:buChar char="§"/>
            </a:pPr>
            <a:endParaRPr lang="fr-FR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5763" indent="-385763" algn="just">
              <a:lnSpc>
                <a:spcPct val="80000"/>
              </a:lnSpc>
            </a:pPr>
            <a:endParaRPr lang="fr-FR" sz="2000" b="1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lnSpc>
                <a:spcPct val="80000"/>
              </a:lnSpc>
            </a:pPr>
            <a:endParaRPr lang="fr-FR" sz="2000" b="1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5763" indent="-385763" algn="just">
              <a:buFont typeface="Wingdings" pitchFamily="-72" charset="2"/>
              <a:buChar char="ü"/>
            </a:pPr>
            <a:endParaRPr lang="fr-FR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Font typeface="Wingdings" pitchFamily="-72" charset="2"/>
              <a:buChar char="ü"/>
            </a:pPr>
            <a:endParaRPr lang="fr-FR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/>
            <a:endParaRPr lang="fr-FR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/>
            <a:endParaRPr lang="fr-FR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/>
            <a:endParaRPr lang="fr-FR" sz="1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/>
            <a:endParaRPr lang="fr-FR" sz="1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/>
            <a:endParaRPr lang="fr-FR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-72" charset="2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EFCF99E-36E4-484F-99D4-7A56FAAEA8AB}"/>
              </a:ext>
            </a:extLst>
          </p:cNvPr>
          <p:cNvSpPr txBox="1"/>
          <p:nvPr/>
        </p:nvSpPr>
        <p:spPr>
          <a:xfrm>
            <a:off x="2356744" y="1337737"/>
            <a:ext cx="42338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rgbClr val="002060"/>
                </a:solidFill>
              </a:rPr>
              <a:t>Que faisons - nous ?</a:t>
            </a:r>
          </a:p>
        </p:txBody>
      </p:sp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26F62196-87E6-4F22-8B1F-BB6EAA5A3C9E}"/>
              </a:ext>
            </a:extLst>
          </p:cNvPr>
          <p:cNvSpPr txBox="1">
            <a:spLocks/>
          </p:cNvSpPr>
          <p:nvPr/>
        </p:nvSpPr>
        <p:spPr bwMode="auto">
          <a:xfrm>
            <a:off x="615420" y="6571653"/>
            <a:ext cx="7837587" cy="36164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lIns="91440" tIns="45720" rIns="91440" bIns="45720" rtlCol="0" anchor="t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>
                <a:cs typeface="Arial" charset="0"/>
              </a:rPr>
              <a:t> </a:t>
            </a:r>
            <a:r>
              <a:rPr lang="fr-FR" b="1" dirty="0">
                <a:solidFill>
                  <a:srgbClr val="002060"/>
                </a:solidFill>
                <a:cs typeface="Arial" charset="0"/>
              </a:rPr>
              <a:t>ACE Association Cadres &amp; Emploi                                                                                                                                 Juillet 2022   </a:t>
            </a:r>
          </a:p>
        </p:txBody>
      </p:sp>
    </p:spTree>
    <p:extLst>
      <p:ext uri="{BB962C8B-B14F-4D97-AF65-F5344CB8AC3E}">
        <p14:creationId xmlns:p14="http://schemas.microsoft.com/office/powerpoint/2010/main" val="360494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B7B859B-5032-43AB-B9F8-B7C48455DA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912" y="2748"/>
            <a:ext cx="1339852" cy="60601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4B78D54-49AE-435C-827D-39C77BCCA20B}"/>
              </a:ext>
            </a:extLst>
          </p:cNvPr>
          <p:cNvSpPr/>
          <p:nvPr/>
        </p:nvSpPr>
        <p:spPr>
          <a:xfrm>
            <a:off x="2891733" y="371885"/>
            <a:ext cx="3241011" cy="1110734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sp>
        <p:nvSpPr>
          <p:cNvPr id="7" name="Text Box 49">
            <a:extLst>
              <a:ext uri="{FF2B5EF4-FFF2-40B4-BE49-F238E27FC236}">
                <a16:creationId xmlns:a16="http://schemas.microsoft.com/office/drawing/2014/main" id="{0ED07F94-EDD9-4402-822C-65D51A5987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7589" y="791955"/>
            <a:ext cx="931200" cy="30008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350" b="1" i="1" dirty="0">
                <a:solidFill>
                  <a:srgbClr val="FF0000"/>
                </a:solidFill>
              </a:rPr>
              <a:t>Le passé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604BEE5-5881-4DC7-BD03-873BFDA665D4}"/>
              </a:ext>
            </a:extLst>
          </p:cNvPr>
          <p:cNvSpPr txBox="1"/>
          <p:nvPr/>
        </p:nvSpPr>
        <p:spPr>
          <a:xfrm>
            <a:off x="4199484" y="619534"/>
            <a:ext cx="1695455" cy="219291"/>
          </a:xfrm>
          <a:prstGeom prst="rect">
            <a:avLst/>
          </a:prstGeom>
          <a:solidFill>
            <a:srgbClr val="FFC000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825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Accueil</a:t>
            </a:r>
          </a:p>
        </p:txBody>
      </p:sp>
      <p:sp>
        <p:nvSpPr>
          <p:cNvPr id="10" name="Rectangle 44">
            <a:extLst>
              <a:ext uri="{FF2B5EF4-FFF2-40B4-BE49-F238E27FC236}">
                <a16:creationId xmlns:a16="http://schemas.microsoft.com/office/drawing/2014/main" id="{8149FF0B-DFCB-41E9-82DA-CCFFFF040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9484" y="829158"/>
            <a:ext cx="1693475" cy="217145"/>
          </a:xfrm>
          <a:prstGeom prst="rect">
            <a:avLst/>
          </a:prstGeom>
          <a:solidFill>
            <a:srgbClr val="FFC000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825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Réalisations professionnelles</a:t>
            </a:r>
          </a:p>
        </p:txBody>
      </p:sp>
      <p:sp>
        <p:nvSpPr>
          <p:cNvPr id="11" name="Rectangle 45">
            <a:extLst>
              <a:ext uri="{FF2B5EF4-FFF2-40B4-BE49-F238E27FC236}">
                <a16:creationId xmlns:a16="http://schemas.microsoft.com/office/drawing/2014/main" id="{716F2AA2-CC40-45D4-85B1-0548C09DDC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8106" y="1205810"/>
            <a:ext cx="1704272" cy="225364"/>
          </a:xfrm>
          <a:prstGeom prst="rect">
            <a:avLst/>
          </a:prstGeom>
          <a:solidFill>
            <a:srgbClr val="FFC000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825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Compétences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C761B28-9B02-44CA-B4E6-49C2EFDB6F4A}"/>
              </a:ext>
            </a:extLst>
          </p:cNvPr>
          <p:cNvSpPr/>
          <p:nvPr/>
        </p:nvSpPr>
        <p:spPr>
          <a:xfrm>
            <a:off x="6070565" y="829158"/>
            <a:ext cx="1577404" cy="5117519"/>
          </a:xfrm>
          <a:prstGeom prst="rect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sp>
        <p:nvSpPr>
          <p:cNvPr id="14" name="Text Box 22">
            <a:extLst>
              <a:ext uri="{FF2B5EF4-FFF2-40B4-BE49-F238E27FC236}">
                <a16:creationId xmlns:a16="http://schemas.microsoft.com/office/drawing/2014/main" id="{0CF190A5-7CE1-4275-AB22-01AF50082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192" y="692696"/>
            <a:ext cx="1819423" cy="507831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350" b="1" i="1" dirty="0"/>
              <a:t>Connaissance de Soi &amp; Personnalité</a:t>
            </a:r>
          </a:p>
        </p:txBody>
      </p:sp>
      <p:sp>
        <p:nvSpPr>
          <p:cNvPr id="15" name="Rectangle 51">
            <a:extLst>
              <a:ext uri="{FF2B5EF4-FFF2-40B4-BE49-F238E27FC236}">
                <a16:creationId xmlns:a16="http://schemas.microsoft.com/office/drawing/2014/main" id="{95DA1611-C873-45AF-ADFE-76CE89F7EB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8495" y="1484258"/>
            <a:ext cx="1350169" cy="298450"/>
          </a:xfrm>
          <a:prstGeom prst="rect">
            <a:avLst/>
          </a:prstGeom>
          <a:solidFill>
            <a:srgbClr val="00CCFF"/>
          </a:solidFill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MBTI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Myer</a:t>
            </a:r>
            <a:r>
              <a:rPr lang="fr-FR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Briggs Type </a:t>
            </a:r>
            <a:r>
              <a:rPr lang="fr-FR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Indicator</a:t>
            </a:r>
            <a:endParaRPr lang="fr-FR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53">
            <a:extLst>
              <a:ext uri="{FF2B5EF4-FFF2-40B4-BE49-F238E27FC236}">
                <a16:creationId xmlns:a16="http://schemas.microsoft.com/office/drawing/2014/main" id="{4A02A4A3-68F6-4727-91AB-39583A2AAA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8495" y="1978422"/>
            <a:ext cx="1350169" cy="298450"/>
          </a:xfrm>
          <a:prstGeom prst="rect">
            <a:avLst/>
          </a:prstGeom>
          <a:solidFill>
            <a:srgbClr val="00CCFF"/>
          </a:solidFill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 de l’Offre</a:t>
            </a:r>
          </a:p>
        </p:txBody>
      </p:sp>
      <p:sp>
        <p:nvSpPr>
          <p:cNvPr id="17" name="Rectangle 54">
            <a:extLst>
              <a:ext uri="{FF2B5EF4-FFF2-40B4-BE49-F238E27FC236}">
                <a16:creationId xmlns:a16="http://schemas.microsoft.com/office/drawing/2014/main" id="{5B1B09B5-CF91-4E6C-BAC0-93FC5531BB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8495" y="2528704"/>
            <a:ext cx="1346949" cy="324232"/>
          </a:xfrm>
          <a:prstGeom prst="rect">
            <a:avLst/>
          </a:prstGeom>
          <a:solidFill>
            <a:srgbClr val="00CCFF"/>
          </a:solidFill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</a:t>
            </a:r>
            <a:endParaRPr lang="fr-FR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54">
            <a:extLst>
              <a:ext uri="{FF2B5EF4-FFF2-40B4-BE49-F238E27FC236}">
                <a16:creationId xmlns:a16="http://schemas.microsoft.com/office/drawing/2014/main" id="{E1026655-3544-4679-86C9-DE1AAD1B90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8167" y="3071540"/>
            <a:ext cx="1405329" cy="717500"/>
          </a:xfrm>
          <a:prstGeom prst="rect">
            <a:avLst/>
          </a:prstGeom>
          <a:solidFill>
            <a:srgbClr val="00CCFF"/>
          </a:solidFill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Outils d’optimisation de sa performance</a:t>
            </a:r>
            <a:br>
              <a:rPr lang="fr-FR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(issus du monde sportif)</a:t>
            </a:r>
            <a:endParaRPr lang="fr-FR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EDB9FA8-716B-433E-A8CE-B275099B2820}"/>
              </a:ext>
            </a:extLst>
          </p:cNvPr>
          <p:cNvSpPr/>
          <p:nvPr/>
        </p:nvSpPr>
        <p:spPr>
          <a:xfrm>
            <a:off x="2933173" y="1477189"/>
            <a:ext cx="3158131" cy="824738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sp>
        <p:nvSpPr>
          <p:cNvPr id="21" name="Rectangle 48">
            <a:extLst>
              <a:ext uri="{FF2B5EF4-FFF2-40B4-BE49-F238E27FC236}">
                <a16:creationId xmlns:a16="http://schemas.microsoft.com/office/drawing/2014/main" id="{7757CD51-27B8-4F24-8AA5-8190C87DFD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9484" y="1532037"/>
            <a:ext cx="1712894" cy="249683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825" b="1" dirty="0">
                <a:solidFill>
                  <a:srgbClr val="330033"/>
                </a:solidFill>
                <a:latin typeface="Times New Roman" pitchFamily="18" charset="0"/>
                <a:cs typeface="Times New Roman" pitchFamily="18" charset="0"/>
              </a:rPr>
              <a:t>Projet professionnel</a:t>
            </a:r>
          </a:p>
        </p:txBody>
      </p:sp>
      <p:sp>
        <p:nvSpPr>
          <p:cNvPr id="72" name="Rectangle 47">
            <a:extLst>
              <a:ext uri="{FF2B5EF4-FFF2-40B4-BE49-F238E27FC236}">
                <a16:creationId xmlns:a16="http://schemas.microsoft.com/office/drawing/2014/main" id="{EF79A94A-E0DC-4674-AED7-232DB02F5B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4828" y="1887179"/>
            <a:ext cx="1708238" cy="244950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825" b="1" dirty="0">
                <a:solidFill>
                  <a:srgbClr val="330033"/>
                </a:solidFill>
                <a:latin typeface="Times New Roman" pitchFamily="18" charset="0"/>
                <a:cs typeface="Times New Roman" pitchFamily="18" charset="0"/>
              </a:rPr>
              <a:t>Curriculum</a:t>
            </a:r>
            <a:r>
              <a:rPr lang="fr-FR" sz="825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825" b="1" dirty="0">
                <a:solidFill>
                  <a:srgbClr val="330033"/>
                </a:solidFill>
                <a:latin typeface="Times New Roman" pitchFamily="18" charset="0"/>
                <a:cs typeface="Times New Roman" pitchFamily="18" charset="0"/>
              </a:rPr>
              <a:t>Vitae</a:t>
            </a:r>
          </a:p>
        </p:txBody>
      </p:sp>
      <p:sp>
        <p:nvSpPr>
          <p:cNvPr id="73" name="Text Box 50">
            <a:extLst>
              <a:ext uri="{FF2B5EF4-FFF2-40B4-BE49-F238E27FC236}">
                <a16:creationId xmlns:a16="http://schemas.microsoft.com/office/drawing/2014/main" id="{0837F6E1-BE28-4C36-951A-50AA6C5ADB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7977" y="1845743"/>
            <a:ext cx="875321" cy="30008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350" b="1" i="1" dirty="0">
                <a:solidFill>
                  <a:srgbClr val="FF0000"/>
                </a:solidFill>
              </a:rPr>
              <a:t>Le futur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44C86CEA-67A1-48CF-91C9-65C0E2F7DD96}"/>
              </a:ext>
            </a:extLst>
          </p:cNvPr>
          <p:cNvSpPr/>
          <p:nvPr/>
        </p:nvSpPr>
        <p:spPr>
          <a:xfrm>
            <a:off x="2903391" y="2317817"/>
            <a:ext cx="3167174" cy="2437012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sp>
        <p:nvSpPr>
          <p:cNvPr id="75" name="Text Box 66">
            <a:extLst>
              <a:ext uri="{FF2B5EF4-FFF2-40B4-BE49-F238E27FC236}">
                <a16:creationId xmlns:a16="http://schemas.microsoft.com/office/drawing/2014/main" id="{DE3F0315-3068-4E03-9450-3795C88F62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3216" y="3140968"/>
            <a:ext cx="1034728" cy="507831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350" b="1" i="1" dirty="0">
                <a:solidFill>
                  <a:srgbClr val="FF0000"/>
                </a:solidFill>
              </a:rPr>
              <a:t>Les moyens</a:t>
            </a:r>
          </a:p>
        </p:txBody>
      </p:sp>
      <p:sp>
        <p:nvSpPr>
          <p:cNvPr id="76" name="Rectangle 61">
            <a:extLst>
              <a:ext uri="{FF2B5EF4-FFF2-40B4-BE49-F238E27FC236}">
                <a16:creationId xmlns:a16="http://schemas.microsoft.com/office/drawing/2014/main" id="{E922878F-1B9F-434D-A57B-9F95DFDD77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8106" y="2342359"/>
            <a:ext cx="1720307" cy="261521"/>
          </a:xfrm>
          <a:prstGeom prst="rect">
            <a:avLst/>
          </a:prstGeom>
          <a:solidFill>
            <a:srgbClr val="92D050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825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Répondre aux annonces </a:t>
            </a:r>
          </a:p>
        </p:txBody>
      </p:sp>
      <p:sp>
        <p:nvSpPr>
          <p:cNvPr id="77" name="Rectangle 62">
            <a:extLst>
              <a:ext uri="{FF2B5EF4-FFF2-40B4-BE49-F238E27FC236}">
                <a16:creationId xmlns:a16="http://schemas.microsoft.com/office/drawing/2014/main" id="{7E483C26-80A2-4510-BEDC-8377DC9B99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3667" y="2673687"/>
            <a:ext cx="1715794" cy="241722"/>
          </a:xfrm>
          <a:prstGeom prst="rect">
            <a:avLst/>
          </a:prstGeom>
          <a:solidFill>
            <a:srgbClr val="92D050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825" b="1" dirty="0"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825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Prise de RDV par téléphone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825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Rectangle 62">
            <a:extLst>
              <a:ext uri="{FF2B5EF4-FFF2-40B4-BE49-F238E27FC236}">
                <a16:creationId xmlns:a16="http://schemas.microsoft.com/office/drawing/2014/main" id="{4BCA32BB-493F-4967-8BDF-D403F60E38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3667" y="2968566"/>
            <a:ext cx="1713698" cy="236805"/>
          </a:xfrm>
          <a:prstGeom prst="rect">
            <a:avLst/>
          </a:prstGeom>
          <a:solidFill>
            <a:srgbClr val="92D050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825" b="1" dirty="0"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825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La Démarche Réseau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825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9" name="Rectangle 63">
            <a:extLst>
              <a:ext uri="{FF2B5EF4-FFF2-40B4-BE49-F238E27FC236}">
                <a16:creationId xmlns:a16="http://schemas.microsoft.com/office/drawing/2014/main" id="{8BC97E01-8442-4100-AAD1-835522A2C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3667" y="3280843"/>
            <a:ext cx="1709399" cy="212717"/>
          </a:xfrm>
          <a:prstGeom prst="rect">
            <a:avLst/>
          </a:prstGeom>
          <a:solidFill>
            <a:srgbClr val="92D050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825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Réseaux Sociaux Professionnels 1 et 2</a:t>
            </a:r>
          </a:p>
        </p:txBody>
      </p:sp>
      <p:sp>
        <p:nvSpPr>
          <p:cNvPr id="130" name="Rectangle 64">
            <a:extLst>
              <a:ext uri="{FF2B5EF4-FFF2-40B4-BE49-F238E27FC236}">
                <a16:creationId xmlns:a16="http://schemas.microsoft.com/office/drawing/2014/main" id="{2610C05E-D00C-42B9-9796-EC42F3A5D8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3589" y="3603559"/>
            <a:ext cx="1680623" cy="256187"/>
          </a:xfrm>
          <a:prstGeom prst="rect">
            <a:avLst/>
          </a:prstGeom>
          <a:solidFill>
            <a:srgbClr val="92D050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825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Les Professionnels de l’emploi</a:t>
            </a:r>
          </a:p>
        </p:txBody>
      </p:sp>
      <p:sp>
        <p:nvSpPr>
          <p:cNvPr id="131" name="Rectangle 64">
            <a:extLst>
              <a:ext uri="{FF2B5EF4-FFF2-40B4-BE49-F238E27FC236}">
                <a16:creationId xmlns:a16="http://schemas.microsoft.com/office/drawing/2014/main" id="{EAD0E8AC-755B-4AE3-9E79-39908FAAA8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3589" y="3990383"/>
            <a:ext cx="1691331" cy="249941"/>
          </a:xfrm>
          <a:prstGeom prst="rect">
            <a:avLst/>
          </a:prstGeom>
          <a:solidFill>
            <a:srgbClr val="92D050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825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Candidatures Spontanées</a:t>
            </a:r>
          </a:p>
        </p:txBody>
      </p:sp>
      <p:sp>
        <p:nvSpPr>
          <p:cNvPr id="132" name="Rectangle 65">
            <a:extLst>
              <a:ext uri="{FF2B5EF4-FFF2-40B4-BE49-F238E27FC236}">
                <a16:creationId xmlns:a16="http://schemas.microsoft.com/office/drawing/2014/main" id="{07766F3E-9C6D-4CBB-BD98-73CE79FA2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1906" y="4364264"/>
            <a:ext cx="1680623" cy="256187"/>
          </a:xfrm>
          <a:prstGeom prst="rect">
            <a:avLst/>
          </a:prstGeom>
          <a:solidFill>
            <a:srgbClr val="92D050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825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Base de données Entreprises</a:t>
            </a:r>
          </a:p>
        </p:txBody>
      </p:sp>
      <p:sp>
        <p:nvSpPr>
          <p:cNvPr id="141" name="Text Box 23">
            <a:extLst>
              <a:ext uri="{FF2B5EF4-FFF2-40B4-BE49-F238E27FC236}">
                <a16:creationId xmlns:a16="http://schemas.microsoft.com/office/drawing/2014/main" id="{9A6A2537-DE8A-4415-B276-D33D90EC8D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0487" y="6229647"/>
            <a:ext cx="1165485" cy="30008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350" b="1" i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finalisation</a:t>
            </a:r>
          </a:p>
        </p:txBody>
      </p:sp>
      <p:sp>
        <p:nvSpPr>
          <p:cNvPr id="142" name="Rectangle 14">
            <a:extLst>
              <a:ext uri="{FF2B5EF4-FFF2-40B4-BE49-F238E27FC236}">
                <a16:creationId xmlns:a16="http://schemas.microsoft.com/office/drawing/2014/main" id="{4AE356A9-D839-4F13-A315-C129FA5654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0467" y="6211887"/>
            <a:ext cx="1726865" cy="2889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825" b="1" dirty="0">
                <a:latin typeface="Times New Roman" pitchFamily="18" charset="0"/>
                <a:cs typeface="Times New Roman" pitchFamily="18" charset="0"/>
              </a:rPr>
              <a:t>Contrat de travail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825" b="1" dirty="0">
                <a:latin typeface="Times New Roman" pitchFamily="18" charset="0"/>
                <a:cs typeface="Times New Roman" pitchFamily="18" charset="0"/>
              </a:rPr>
              <a:t>Réglementation / négociation</a:t>
            </a:r>
          </a:p>
        </p:txBody>
      </p:sp>
      <p:sp>
        <p:nvSpPr>
          <p:cNvPr id="144" name="ZoneTexte 143">
            <a:extLst>
              <a:ext uri="{FF2B5EF4-FFF2-40B4-BE49-F238E27FC236}">
                <a16:creationId xmlns:a16="http://schemas.microsoft.com/office/drawing/2014/main" id="{F278DA9F-AE5B-4D93-A0B8-A0CAE829FFEF}"/>
              </a:ext>
            </a:extLst>
          </p:cNvPr>
          <p:cNvSpPr txBox="1"/>
          <p:nvPr/>
        </p:nvSpPr>
        <p:spPr>
          <a:xfrm rot="20208293">
            <a:off x="6443897" y="4723781"/>
            <a:ext cx="1469912" cy="30008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sz="1350" b="1" i="1" dirty="0">
                <a:solidFill>
                  <a:srgbClr val="C00000"/>
                </a:solidFill>
                <a:latin typeface="Calibri" pitchFamily="34" charset="0"/>
              </a:rPr>
              <a:t>Carrefour Ecriture</a:t>
            </a:r>
          </a:p>
        </p:txBody>
      </p:sp>
      <p:sp>
        <p:nvSpPr>
          <p:cNvPr id="145" name="ZoneTexte 144">
            <a:extLst>
              <a:ext uri="{FF2B5EF4-FFF2-40B4-BE49-F238E27FC236}">
                <a16:creationId xmlns:a16="http://schemas.microsoft.com/office/drawing/2014/main" id="{505572F3-C2CD-4842-B482-3357D6996E41}"/>
              </a:ext>
            </a:extLst>
          </p:cNvPr>
          <p:cNvSpPr txBox="1"/>
          <p:nvPr/>
        </p:nvSpPr>
        <p:spPr>
          <a:xfrm rot="20215004">
            <a:off x="6521987" y="5257381"/>
            <a:ext cx="1325345" cy="30008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sz="1350" b="1" i="1" dirty="0">
                <a:solidFill>
                  <a:srgbClr val="C00000"/>
                </a:solidFill>
                <a:latin typeface="Calibri" pitchFamily="34" charset="0"/>
              </a:rPr>
              <a:t>Café Candidats</a:t>
            </a:r>
          </a:p>
        </p:txBody>
      </p:sp>
      <p:cxnSp>
        <p:nvCxnSpPr>
          <p:cNvPr id="94" name="Connecteur droit avec flèche 93">
            <a:extLst>
              <a:ext uri="{FF2B5EF4-FFF2-40B4-BE49-F238E27FC236}">
                <a16:creationId xmlns:a16="http://schemas.microsoft.com/office/drawing/2014/main" id="{C0A6F10E-7C82-4CB0-B2F2-2B3CFD93DAFB}"/>
              </a:ext>
            </a:extLst>
          </p:cNvPr>
          <p:cNvCxnSpPr>
            <a:cxnSpLocks/>
          </p:cNvCxnSpPr>
          <p:nvPr/>
        </p:nvCxnSpPr>
        <p:spPr>
          <a:xfrm>
            <a:off x="5046215" y="1046303"/>
            <a:ext cx="0" cy="2149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avec flèche 99">
            <a:extLst>
              <a:ext uri="{FF2B5EF4-FFF2-40B4-BE49-F238E27FC236}">
                <a16:creationId xmlns:a16="http://schemas.microsoft.com/office/drawing/2014/main" id="{107E63E5-C494-4258-9CB7-5D68C20C0AEF}"/>
              </a:ext>
            </a:extLst>
          </p:cNvPr>
          <p:cNvCxnSpPr>
            <a:cxnSpLocks/>
          </p:cNvCxnSpPr>
          <p:nvPr/>
        </p:nvCxnSpPr>
        <p:spPr>
          <a:xfrm>
            <a:off x="7236296" y="1206662"/>
            <a:ext cx="0" cy="278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>
            <a:extLst>
              <a:ext uri="{FF2B5EF4-FFF2-40B4-BE49-F238E27FC236}">
                <a16:creationId xmlns:a16="http://schemas.microsoft.com/office/drawing/2014/main" id="{D23DA60C-13E4-400B-B97B-4AC35CBC4B6B}"/>
              </a:ext>
            </a:extLst>
          </p:cNvPr>
          <p:cNvCxnSpPr>
            <a:cxnSpLocks/>
          </p:cNvCxnSpPr>
          <p:nvPr/>
        </p:nvCxnSpPr>
        <p:spPr>
          <a:xfrm flipV="1">
            <a:off x="5076056" y="1124744"/>
            <a:ext cx="1224136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174605C9-AE2B-412F-93A5-E9271474D5E0}"/>
              </a:ext>
            </a:extLst>
          </p:cNvPr>
          <p:cNvCxnSpPr/>
          <p:nvPr/>
        </p:nvCxnSpPr>
        <p:spPr>
          <a:xfrm flipV="1">
            <a:off x="5046215" y="1461053"/>
            <a:ext cx="1610" cy="161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necteur droit avec flèche 111">
            <a:extLst>
              <a:ext uri="{FF2B5EF4-FFF2-40B4-BE49-F238E27FC236}">
                <a16:creationId xmlns:a16="http://schemas.microsoft.com/office/drawing/2014/main" id="{DEFF75F6-6131-4DEF-98C7-778C21947BE2}"/>
              </a:ext>
            </a:extLst>
          </p:cNvPr>
          <p:cNvCxnSpPr>
            <a:cxnSpLocks/>
          </p:cNvCxnSpPr>
          <p:nvPr/>
        </p:nvCxnSpPr>
        <p:spPr>
          <a:xfrm>
            <a:off x="5046215" y="2145542"/>
            <a:ext cx="0" cy="2149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cteur droit avec flèche 112">
            <a:extLst>
              <a:ext uri="{FF2B5EF4-FFF2-40B4-BE49-F238E27FC236}">
                <a16:creationId xmlns:a16="http://schemas.microsoft.com/office/drawing/2014/main" id="{89D59937-7F23-4C89-9B3C-F315DED6773E}"/>
              </a:ext>
            </a:extLst>
          </p:cNvPr>
          <p:cNvCxnSpPr>
            <a:cxnSpLocks/>
          </p:cNvCxnSpPr>
          <p:nvPr/>
        </p:nvCxnSpPr>
        <p:spPr>
          <a:xfrm>
            <a:off x="5039635" y="4620451"/>
            <a:ext cx="0" cy="1442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cteur droit 115">
            <a:extLst>
              <a:ext uri="{FF2B5EF4-FFF2-40B4-BE49-F238E27FC236}">
                <a16:creationId xmlns:a16="http://schemas.microsoft.com/office/drawing/2014/main" id="{4BC5C28D-188E-422F-AFCE-43B8757A339C}"/>
              </a:ext>
            </a:extLst>
          </p:cNvPr>
          <p:cNvCxnSpPr>
            <a:cxnSpLocks/>
          </p:cNvCxnSpPr>
          <p:nvPr/>
        </p:nvCxnSpPr>
        <p:spPr>
          <a:xfrm>
            <a:off x="6068286" y="2659160"/>
            <a:ext cx="4398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cteur droit 118">
            <a:extLst>
              <a:ext uri="{FF2B5EF4-FFF2-40B4-BE49-F238E27FC236}">
                <a16:creationId xmlns:a16="http://schemas.microsoft.com/office/drawing/2014/main" id="{9FCC828A-A388-426D-AEE2-757A79420763}"/>
              </a:ext>
            </a:extLst>
          </p:cNvPr>
          <p:cNvCxnSpPr>
            <a:cxnSpLocks/>
          </p:cNvCxnSpPr>
          <p:nvPr/>
        </p:nvCxnSpPr>
        <p:spPr>
          <a:xfrm flipH="1">
            <a:off x="6068956" y="2220338"/>
            <a:ext cx="1609" cy="4533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eur droit 123">
            <a:extLst>
              <a:ext uri="{FF2B5EF4-FFF2-40B4-BE49-F238E27FC236}">
                <a16:creationId xmlns:a16="http://schemas.microsoft.com/office/drawing/2014/main" id="{0E96E543-1AEF-4EF5-8621-10235C16A093}"/>
              </a:ext>
            </a:extLst>
          </p:cNvPr>
          <p:cNvCxnSpPr>
            <a:cxnSpLocks/>
          </p:cNvCxnSpPr>
          <p:nvPr/>
        </p:nvCxnSpPr>
        <p:spPr>
          <a:xfrm flipV="1">
            <a:off x="5052119" y="2207601"/>
            <a:ext cx="1016837" cy="63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ZoneTexte 53">
            <a:extLst>
              <a:ext uri="{FF2B5EF4-FFF2-40B4-BE49-F238E27FC236}">
                <a16:creationId xmlns:a16="http://schemas.microsoft.com/office/drawing/2014/main" id="{0D4B26AB-BFF3-43A8-9C81-1357C48DFC6B}"/>
              </a:ext>
            </a:extLst>
          </p:cNvPr>
          <p:cNvSpPr txBox="1"/>
          <p:nvPr/>
        </p:nvSpPr>
        <p:spPr>
          <a:xfrm rot="20208293">
            <a:off x="6342759" y="4210401"/>
            <a:ext cx="1469912" cy="30008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sz="1350" b="1" i="1" dirty="0">
                <a:solidFill>
                  <a:srgbClr val="C00000"/>
                </a:solidFill>
                <a:latin typeface="Calibri" pitchFamily="34" charset="0"/>
              </a:rPr>
              <a:t>Table Rondes</a:t>
            </a:r>
          </a:p>
        </p:txBody>
      </p:sp>
      <p:sp>
        <p:nvSpPr>
          <p:cNvPr id="55" name="Rectangle 14">
            <a:extLst>
              <a:ext uri="{FF2B5EF4-FFF2-40B4-BE49-F238E27FC236}">
                <a16:creationId xmlns:a16="http://schemas.microsoft.com/office/drawing/2014/main" id="{DDFE8028-DC80-4E7D-8161-7C57EC4CE6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596" y="6529729"/>
            <a:ext cx="1726865" cy="2889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sz="825" b="1" i="1" dirty="0">
                <a:latin typeface="Calibri" pitchFamily="34" charset="0"/>
              </a:rPr>
              <a:t>ET MAINTENANT</a:t>
            </a:r>
          </a:p>
          <a:p>
            <a:pPr algn="ctr"/>
            <a:r>
              <a:rPr lang="fr-FR" sz="825" b="1" i="1" dirty="0">
                <a:latin typeface="Calibri" pitchFamily="34" charset="0"/>
              </a:rPr>
              <a:t>Atelier de clôture - Evaluation </a:t>
            </a:r>
          </a:p>
        </p:txBody>
      </p:sp>
      <p:pic>
        <p:nvPicPr>
          <p:cNvPr id="57" name="Image 56">
            <a:extLst>
              <a:ext uri="{FF2B5EF4-FFF2-40B4-BE49-F238E27FC236}">
                <a16:creationId xmlns:a16="http://schemas.microsoft.com/office/drawing/2014/main" id="{2164B89E-6566-43F2-8045-BC21EA0BFD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1709" y="380256"/>
            <a:ext cx="580254" cy="6446605"/>
          </a:xfrm>
          <a:prstGeom prst="rect">
            <a:avLst/>
          </a:prstGeom>
        </p:spPr>
      </p:pic>
      <p:sp>
        <p:nvSpPr>
          <p:cNvPr id="58" name="Espace réservé du numéro de diapositive 2">
            <a:extLst>
              <a:ext uri="{FF2B5EF4-FFF2-40B4-BE49-F238E27FC236}">
                <a16:creationId xmlns:a16="http://schemas.microsoft.com/office/drawing/2014/main" id="{40046EDC-72FA-44E0-A357-7692AE9AD9FE}"/>
              </a:ext>
            </a:extLst>
          </p:cNvPr>
          <p:cNvSpPr txBox="1">
            <a:spLocks/>
          </p:cNvSpPr>
          <p:nvPr/>
        </p:nvSpPr>
        <p:spPr>
          <a:xfrm>
            <a:off x="8191380" y="6356350"/>
            <a:ext cx="629092" cy="38501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20D5FF6-C60F-4090-8A94-FCC08F59C24F}" type="slidenum">
              <a:rPr lang="fr-FR" smtClean="0">
                <a:solidFill>
                  <a:srgbClr val="002060"/>
                </a:solidFill>
              </a:rPr>
              <a:pPr/>
              <a:t>5</a:t>
            </a:fld>
            <a:endParaRPr lang="fr-FR" dirty="0">
              <a:solidFill>
                <a:srgbClr val="002060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CF8BF3C-0D30-45BC-B46F-1E24BE3FAB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5181" y="4763889"/>
            <a:ext cx="3181308" cy="1486301"/>
          </a:xfrm>
          <a:prstGeom prst="rect">
            <a:avLst/>
          </a:prstGeom>
        </p:spPr>
      </p:pic>
      <p:pic>
        <p:nvPicPr>
          <p:cNvPr id="61" name="Picture 2" descr="C:\Documents and Settings\0300019\Local Settings\Temporary Internet Files\Content.IE5\SGRA2KIB\MC900383698[1].wmf">
            <a:extLst>
              <a:ext uri="{FF2B5EF4-FFF2-40B4-BE49-F238E27FC236}">
                <a16:creationId xmlns:a16="http://schemas.microsoft.com/office/drawing/2014/main" id="{35F40A38-EB73-4C3A-AF28-CE954A2DC1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17384" y="5504330"/>
            <a:ext cx="611364" cy="648071"/>
          </a:xfrm>
          <a:prstGeom prst="rect">
            <a:avLst/>
          </a:prstGeom>
          <a:noFill/>
        </p:spPr>
      </p:pic>
      <p:sp>
        <p:nvSpPr>
          <p:cNvPr id="63" name="Text Box 22">
            <a:extLst>
              <a:ext uri="{FF2B5EF4-FFF2-40B4-BE49-F238E27FC236}">
                <a16:creationId xmlns:a16="http://schemas.microsoft.com/office/drawing/2014/main" id="{DAFC1323-6132-4D95-8914-1D0ADE1F3F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0487" y="5229200"/>
            <a:ext cx="1097006" cy="507831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350" b="1" i="1" dirty="0">
                <a:solidFill>
                  <a:srgbClr val="FFFF00"/>
                </a:solidFill>
              </a:rPr>
              <a:t>La pratique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41A68208-31ED-4C0A-B1CE-5228D83DB412}"/>
              </a:ext>
            </a:extLst>
          </p:cNvPr>
          <p:cNvSpPr txBox="1"/>
          <p:nvPr/>
        </p:nvSpPr>
        <p:spPr>
          <a:xfrm>
            <a:off x="251520" y="524925"/>
            <a:ext cx="1710260" cy="189333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r-FR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 méthode structurante qui a fait ses preuves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C947A8A4-B151-491F-8CE6-D2E457949661}"/>
              </a:ext>
            </a:extLst>
          </p:cNvPr>
          <p:cNvSpPr txBox="1"/>
          <p:nvPr/>
        </p:nvSpPr>
        <p:spPr>
          <a:xfrm>
            <a:off x="1638652" y="6237312"/>
            <a:ext cx="1710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002060"/>
                </a:solidFill>
                <a:latin typeface="Calibri" pitchFamily="34" charset="0"/>
              </a:rPr>
              <a:t>Entretien de sortie</a:t>
            </a:r>
          </a:p>
          <a:p>
            <a:r>
              <a:rPr lang="fr-FR" sz="1200" b="1" dirty="0">
                <a:solidFill>
                  <a:srgbClr val="002060"/>
                </a:solidFill>
                <a:latin typeface="Calibri" pitchFamily="34" charset="0"/>
              </a:rPr>
              <a:t>&amp; Parcours  d’Intégration)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95853A3-A80B-4048-888A-5BB2AF23491C}"/>
              </a:ext>
            </a:extLst>
          </p:cNvPr>
          <p:cNvSpPr txBox="1"/>
          <p:nvPr/>
        </p:nvSpPr>
        <p:spPr>
          <a:xfrm>
            <a:off x="2462277" y="-27384"/>
            <a:ext cx="35498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002060"/>
                </a:solidFill>
              </a:rPr>
              <a:t>PARCOURS DES ATELIERS</a:t>
            </a:r>
          </a:p>
        </p:txBody>
      </p:sp>
      <p:cxnSp>
        <p:nvCxnSpPr>
          <p:cNvPr id="88" name="Connecteur droit avec flèche 87">
            <a:extLst>
              <a:ext uri="{FF2B5EF4-FFF2-40B4-BE49-F238E27FC236}">
                <a16:creationId xmlns:a16="http://schemas.microsoft.com/office/drawing/2014/main" id="{3EAF10EA-E945-429F-8BBF-0057C21D7218}"/>
              </a:ext>
            </a:extLst>
          </p:cNvPr>
          <p:cNvCxnSpPr>
            <a:cxnSpLocks/>
          </p:cNvCxnSpPr>
          <p:nvPr/>
        </p:nvCxnSpPr>
        <p:spPr>
          <a:xfrm>
            <a:off x="7236296" y="2286782"/>
            <a:ext cx="0" cy="278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avec flèche 88">
            <a:extLst>
              <a:ext uri="{FF2B5EF4-FFF2-40B4-BE49-F238E27FC236}">
                <a16:creationId xmlns:a16="http://schemas.microsoft.com/office/drawing/2014/main" id="{F3BE4E9A-568E-4065-B1F5-053104A633E8}"/>
              </a:ext>
            </a:extLst>
          </p:cNvPr>
          <p:cNvCxnSpPr>
            <a:cxnSpLocks/>
          </p:cNvCxnSpPr>
          <p:nvPr/>
        </p:nvCxnSpPr>
        <p:spPr>
          <a:xfrm>
            <a:off x="7236296" y="2790838"/>
            <a:ext cx="0" cy="278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avec flèche 89">
            <a:extLst>
              <a:ext uri="{FF2B5EF4-FFF2-40B4-BE49-F238E27FC236}">
                <a16:creationId xmlns:a16="http://schemas.microsoft.com/office/drawing/2014/main" id="{CAACBA46-784A-4B46-A722-F870B0A81307}"/>
              </a:ext>
            </a:extLst>
          </p:cNvPr>
          <p:cNvCxnSpPr>
            <a:cxnSpLocks/>
          </p:cNvCxnSpPr>
          <p:nvPr/>
        </p:nvCxnSpPr>
        <p:spPr>
          <a:xfrm>
            <a:off x="7236296" y="1710718"/>
            <a:ext cx="0" cy="278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863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4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9" grpId="0" animBg="1"/>
      <p:bldP spid="144" grpId="0" animBg="1"/>
      <p:bldP spid="145" grpId="0" animBg="1"/>
      <p:bldP spid="54" grpId="0" animBg="1"/>
      <p:bldP spid="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260350"/>
            <a:ext cx="82867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7667625" y="6356350"/>
            <a:ext cx="630238" cy="312738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0318681-DF76-4B8A-9349-E9624D021EAD}" type="slidenum">
              <a:rPr lang="fr-FR">
                <a:solidFill>
                  <a:srgbClr val="002060"/>
                </a:solidFill>
                <a:ea typeface="Arial" pitchFamily="-72" charset="0"/>
                <a:cs typeface="Arial" pitchFamily="-7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fr-FR" dirty="0">
              <a:solidFill>
                <a:srgbClr val="002060"/>
              </a:solidFill>
              <a:ea typeface="Arial" pitchFamily="-72" charset="0"/>
              <a:cs typeface="Arial" pitchFamily="-72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ctrTitle"/>
          </p:nvPr>
        </p:nvSpPr>
        <p:spPr>
          <a:xfrm>
            <a:off x="323528" y="1527357"/>
            <a:ext cx="8712968" cy="601815"/>
          </a:xfrm>
        </p:spPr>
        <p:txBody>
          <a:bodyPr rtlCol="0"/>
          <a:lstStyle/>
          <a:p>
            <a:pPr algn="ctr"/>
            <a:r>
              <a:rPr lang="fr-FR" altLang="fr-FR" sz="28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Une méthode qui a fait ses preuves</a:t>
            </a:r>
            <a:br>
              <a:rPr lang="fr-FR" altLang="fr-FR" sz="28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lang="fr-FR" altLang="fr-FR" sz="28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fr-FR" sz="2000" b="1" kern="0" cap="none" dirty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88B9F3C-1B07-49B8-8CB5-B79EB6FDE34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687881"/>
            <a:ext cx="2952328" cy="184962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8E21979-2005-4C6D-8433-A6B9B438B270}"/>
              </a:ext>
            </a:extLst>
          </p:cNvPr>
          <p:cNvSpPr txBox="1"/>
          <p:nvPr/>
        </p:nvSpPr>
        <p:spPr>
          <a:xfrm>
            <a:off x="438564" y="2708754"/>
            <a:ext cx="79208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alt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Intégration à un groupe, ambiance </a:t>
            </a:r>
            <a:r>
              <a:rPr lang="fr-FR" altLang="fr-FR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r-FR" altLang="fr-FR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alt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Travail </a:t>
            </a:r>
            <a:r>
              <a:rPr lang="fr-FR" altLang="fr-FR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atelier </a:t>
            </a:r>
            <a:r>
              <a:rPr lang="fr-FR" alt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fr-FR" altLang="fr-FR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travail</a:t>
            </a:r>
            <a:r>
              <a:rPr lang="fr-FR" alt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altLang="fr-FR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individuel</a:t>
            </a:r>
            <a:r>
              <a:rPr lang="fr-FR" alt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pour construire le </a:t>
            </a:r>
            <a:r>
              <a:rPr lang="fr-FR" altLang="fr-FR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 professionnel </a:t>
            </a:r>
            <a:r>
              <a:rPr lang="fr-FR" alt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</a:t>
            </a:r>
            <a:r>
              <a:rPr 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fois motivant et réaliste et le mettre sur le marché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r-FR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fr-FR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parrainage</a:t>
            </a:r>
            <a:r>
              <a:rPr 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individuel et personnalisé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r-FR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 </a:t>
            </a:r>
            <a:r>
              <a:rPr lang="fr-FR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 associative </a:t>
            </a:r>
            <a:r>
              <a:rPr 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dynamique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61FF2270-AB95-4A24-B095-BAF7CDBD7165}"/>
              </a:ext>
            </a:extLst>
          </p:cNvPr>
          <p:cNvSpPr txBox="1">
            <a:spLocks/>
          </p:cNvSpPr>
          <p:nvPr/>
        </p:nvSpPr>
        <p:spPr bwMode="auto">
          <a:xfrm>
            <a:off x="653206" y="6537507"/>
            <a:ext cx="7837587" cy="36164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lIns="91440" tIns="45720" rIns="91440" bIns="45720" rtlCol="0" anchor="t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>
                <a:cs typeface="Arial" charset="0"/>
              </a:rPr>
              <a:t> </a:t>
            </a:r>
            <a:r>
              <a:rPr lang="fr-FR" b="1" dirty="0">
                <a:solidFill>
                  <a:srgbClr val="002060"/>
                </a:solidFill>
                <a:cs typeface="Arial" charset="0"/>
              </a:rPr>
              <a:t>ACE Association Cadres &amp; Emploi                                                                                                                                 Juillet 2022   </a:t>
            </a:r>
          </a:p>
        </p:txBody>
      </p:sp>
    </p:spTree>
    <p:extLst>
      <p:ext uri="{BB962C8B-B14F-4D97-AF65-F5344CB8AC3E}">
        <p14:creationId xmlns:p14="http://schemas.microsoft.com/office/powerpoint/2010/main" val="90885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260350"/>
            <a:ext cx="82867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7667625" y="6356350"/>
            <a:ext cx="630238" cy="312738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0318681-DF76-4B8A-9349-E9624D021EAD}" type="slidenum">
              <a:rPr lang="fr-FR">
                <a:solidFill>
                  <a:srgbClr val="002060"/>
                </a:solidFill>
                <a:ea typeface="Arial" pitchFamily="-72" charset="0"/>
                <a:cs typeface="Arial" pitchFamily="-7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fr-FR" dirty="0">
              <a:solidFill>
                <a:srgbClr val="002060"/>
              </a:solidFill>
              <a:ea typeface="Arial" pitchFamily="-72" charset="0"/>
              <a:cs typeface="Arial" pitchFamily="-72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ctrTitle"/>
          </p:nvPr>
        </p:nvSpPr>
        <p:spPr>
          <a:xfrm>
            <a:off x="251520" y="1387025"/>
            <a:ext cx="8712968" cy="601815"/>
          </a:xfrm>
        </p:spPr>
        <p:txBody>
          <a:bodyPr rtlCol="0"/>
          <a:lstStyle/>
          <a:p>
            <a:pPr algn="ctr"/>
            <a:r>
              <a:rPr lang="fr-FR" altLang="fr-FR" sz="28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 professionnels de l’entreprise </a:t>
            </a:r>
            <a:br>
              <a:rPr lang="fr-FR" altLang="fr-FR" sz="28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fr-FR" altLang="fr-FR" sz="28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à l’écoute des candidats</a:t>
            </a:r>
            <a:br>
              <a:rPr lang="fr-FR" altLang="fr-FR" sz="28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lang="fr-FR" sz="2800" dirty="0"/>
            </a:br>
            <a:br>
              <a:rPr lang="fr-FR" altLang="fr-FR" sz="28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lang="fr-FR" altLang="fr-FR" sz="28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fr-FR" sz="2000" b="1" kern="0" cap="none" dirty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8E21979-2005-4C6D-8433-A6B9B438B270}"/>
              </a:ext>
            </a:extLst>
          </p:cNvPr>
          <p:cNvSpPr txBox="1"/>
          <p:nvPr/>
        </p:nvSpPr>
        <p:spPr>
          <a:xfrm>
            <a:off x="179512" y="2460952"/>
            <a:ext cx="8646129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Leur</a:t>
            </a:r>
            <a:r>
              <a:rPr 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mission de parrainage est articulée autour de </a:t>
            </a:r>
            <a:r>
              <a:rPr lang="fr-FR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deux axes essentiels :</a:t>
            </a:r>
            <a:br>
              <a:rPr 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altLang="fr-FR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</a:t>
            </a:r>
            <a:r>
              <a:rPr 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Accompagner le candidat à retrouver un poste </a:t>
            </a:r>
            <a:r>
              <a:rPr 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la hauteur de ses compétences, de ses qualités personnelles et de ses espérances, en prenant en compte les réalités du marché.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r-FR" altLang="fr-FR" sz="20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</a:t>
            </a:r>
            <a:r>
              <a:rPr 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Lui apporter le soutien méthodologique et moral</a:t>
            </a:r>
            <a:r>
              <a:rPr 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l’écoute nécessaire, tout au long de sa campagne </a:t>
            </a:r>
            <a:br>
              <a:rPr 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de recherche, afin de renforcer sa confiance en lui </a:t>
            </a:r>
            <a:br>
              <a:rPr 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et d’en faire un candidat combatif et crédible</a:t>
            </a:r>
            <a:r>
              <a:rPr 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fr-FR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D725A64-C47E-46AE-8822-DDB424DEFA4A}"/>
              </a:ext>
            </a:extLst>
          </p:cNvPr>
          <p:cNvSpPr txBox="1"/>
          <p:nvPr/>
        </p:nvSpPr>
        <p:spPr>
          <a:xfrm>
            <a:off x="2615311" y="5795488"/>
            <a:ext cx="3985386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fr-FR" sz="16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fr-FR" sz="1200" b="1" i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Les  animateurs  dirigent  les  ateliers  collectifs  et</a:t>
            </a:r>
            <a:br>
              <a:rPr lang="fr-FR" sz="1200" b="1" i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fr-FR" sz="1200" b="1" i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accompagnent individuellement de 1 à 3 candidats</a:t>
            </a:r>
            <a:endParaRPr lang="fr-FR" sz="1200" b="1" i="1" dirty="0">
              <a:solidFill>
                <a:srgbClr val="002060"/>
              </a:solidFill>
            </a:endParaRPr>
          </a:p>
        </p:txBody>
      </p:sp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03D1D626-C295-45FB-ABFD-5D158E9C4F87}"/>
              </a:ext>
            </a:extLst>
          </p:cNvPr>
          <p:cNvSpPr txBox="1">
            <a:spLocks/>
          </p:cNvSpPr>
          <p:nvPr/>
        </p:nvSpPr>
        <p:spPr bwMode="auto">
          <a:xfrm>
            <a:off x="602166" y="6490010"/>
            <a:ext cx="7837587" cy="36164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lIns="91440" tIns="45720" rIns="91440" bIns="45720" rtlCol="0" anchor="t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>
                <a:cs typeface="Arial" charset="0"/>
              </a:rPr>
              <a:t> </a:t>
            </a:r>
            <a:r>
              <a:rPr lang="fr-FR" b="1" dirty="0">
                <a:solidFill>
                  <a:srgbClr val="002060"/>
                </a:solidFill>
                <a:cs typeface="Arial" charset="0"/>
              </a:rPr>
              <a:t>ACE Association Cadres &amp; Emploi                                                                                                                                 Juillet 2022   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165D365E-8D85-CFCD-23D2-D8248CAB06F1}"/>
              </a:ext>
            </a:extLst>
          </p:cNvPr>
          <p:cNvGrpSpPr/>
          <p:nvPr/>
        </p:nvGrpSpPr>
        <p:grpSpPr>
          <a:xfrm>
            <a:off x="6360242" y="4590989"/>
            <a:ext cx="2604246" cy="1389165"/>
            <a:chOff x="0" y="0"/>
            <a:chExt cx="10528905" cy="6615743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B2476679-7374-AA3B-5ACE-A7684536E58F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9846" y="4982037"/>
              <a:ext cx="1275715" cy="16280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04083EFB-88B5-0D2C-1466-FF766D89B4B0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2426" y="4982037"/>
              <a:ext cx="1275715" cy="1603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9D683E51-855A-2E70-ED87-D4984E15B1A9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97094" y="3251529"/>
              <a:ext cx="1234657" cy="15877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0FD2EB9C-D349-6CBD-E133-31109345F021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3062" y="3233703"/>
              <a:ext cx="1406900" cy="1603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A233D4CA-B3E2-9C56-2331-2B6AE99030CF}"/>
                </a:ext>
              </a:extLst>
            </p:cNvPr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3264" y="3236680"/>
              <a:ext cx="1056238" cy="15403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9D6699DE-BFBA-454C-9425-DB81C40B9E41}"/>
                </a:ext>
              </a:extLst>
            </p:cNvPr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7149" y="4987664"/>
              <a:ext cx="1624956" cy="16280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91D6C882-5905-709F-90AD-C2FAC2882037}"/>
                </a:ext>
              </a:extLst>
            </p:cNvPr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2340" y="4955928"/>
              <a:ext cx="1321718" cy="16483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045FED1F-D1A3-DAA0-74ED-FB33ADA6C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3265" y="3233703"/>
              <a:ext cx="1321718" cy="1599813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FDF9204E-C74E-EC67-34EE-0ACB9ED64A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4920" y="4978408"/>
              <a:ext cx="1460386" cy="1637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E0DC44C0-BD67-FAC4-F8A1-C81A19065C96}"/>
                </a:ext>
              </a:extLst>
            </p:cNvPr>
            <p:cNvPicPr/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41741" cy="14836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E6FE03C9-6C16-B3AA-289D-80D628790060}"/>
                </a:ext>
              </a:extLst>
            </p:cNvPr>
            <p:cNvPicPr/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1839" y="3233703"/>
              <a:ext cx="1605223" cy="1603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CA03BC16-54F8-8A3B-9D73-1E41AE2733D1}"/>
                </a:ext>
              </a:extLst>
            </p:cNvPr>
            <p:cNvPicPr/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6077" y="10395"/>
              <a:ext cx="1249006" cy="14836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00AF9EB8-8568-62E4-FA19-0473EB69F34E}"/>
                </a:ext>
              </a:extLst>
            </p:cNvPr>
            <p:cNvPicPr/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8424" y="1579458"/>
              <a:ext cx="1272009" cy="15722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AFFF8F28-2D00-2F86-6BC0-0EED63C6E7E5}"/>
                </a:ext>
              </a:extLst>
            </p:cNvPr>
            <p:cNvPicPr/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0689" y="10395"/>
              <a:ext cx="1206460" cy="15005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29383439-8563-9316-F42F-D811283E8FFF}"/>
                </a:ext>
              </a:extLst>
            </p:cNvPr>
            <p:cNvPicPr/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3748" y="19618"/>
              <a:ext cx="1222718" cy="14820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5B5267AE-FE85-3F5E-54D9-EAED2A03D80A}"/>
                </a:ext>
              </a:extLst>
            </p:cNvPr>
            <p:cNvPicPr/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5447" y="1579458"/>
              <a:ext cx="1272009" cy="15722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CCD6E72B-9615-6953-F148-C2C24A023A71}"/>
                </a:ext>
              </a:extLst>
            </p:cNvPr>
            <p:cNvPicPr/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2814" y="1579458"/>
              <a:ext cx="1243669" cy="15722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EFB1B8A5-60F8-1B45-C7E4-D33910263463}"/>
                </a:ext>
              </a:extLst>
            </p:cNvPr>
            <p:cNvPicPr/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8258" y="3233703"/>
              <a:ext cx="1469092" cy="16160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B7CB8CB6-1912-E8BB-DC4E-3711E4EC4356}"/>
                </a:ext>
              </a:extLst>
            </p:cNvPr>
            <p:cNvPicPr/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4404" y="1594093"/>
              <a:ext cx="1068574" cy="15722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0ABD4D8B-6FDE-B231-882E-B63DD336E665}"/>
                </a:ext>
              </a:extLst>
            </p:cNvPr>
            <p:cNvPicPr/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54070" y="24715"/>
              <a:ext cx="1374835" cy="15032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Picture 65">
              <a:extLst>
                <a:ext uri="{FF2B5EF4-FFF2-40B4-BE49-F238E27FC236}">
                  <a16:creationId xmlns:a16="http://schemas.microsoft.com/office/drawing/2014/main" id="{F5BDD5F9-AAF1-E451-27E4-0A7B678905ED}"/>
                </a:ext>
              </a:extLst>
            </p:cNvPr>
            <p:cNvPicPr/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2350" y="4286"/>
              <a:ext cx="1421404" cy="1500541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F4F3377E-0D02-93C1-BE9F-23C8FD3349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3994" y="1581290"/>
              <a:ext cx="1243670" cy="1552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Image 33">
              <a:extLst>
                <a:ext uri="{FF2B5EF4-FFF2-40B4-BE49-F238E27FC236}">
                  <a16:creationId xmlns:a16="http://schemas.microsoft.com/office/drawing/2014/main" id="{0DDAB20B-C234-D39D-5AFF-7668DE8B41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00470" y="1621050"/>
              <a:ext cx="953247" cy="153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Image 34">
              <a:extLst>
                <a:ext uri="{FF2B5EF4-FFF2-40B4-BE49-F238E27FC236}">
                  <a16:creationId xmlns:a16="http://schemas.microsoft.com/office/drawing/2014/main" id="{56ED5AE3-4D20-5F77-E425-532235A780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922" y="1594092"/>
              <a:ext cx="1225131" cy="1512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Image 35" descr="Xavier de Jerphanion">
              <a:extLst>
                <a:ext uri="{FF2B5EF4-FFF2-40B4-BE49-F238E27FC236}">
                  <a16:creationId xmlns:a16="http://schemas.microsoft.com/office/drawing/2014/main" id="{00207A50-360D-9970-DBE5-BBA3933056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5429" y="24715"/>
              <a:ext cx="1503224" cy="1503224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438487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40031"/>
            <a:ext cx="8320024" cy="1030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Espace réservé du numéro de diapositive 1"/>
          <p:cNvSpPr>
            <a:spLocks noGrp="1"/>
          </p:cNvSpPr>
          <p:nvPr>
            <p:ph type="sldNum" sz="quarter" idx="12"/>
          </p:nvPr>
        </p:nvSpPr>
        <p:spPr bwMode="auto">
          <a:xfrm>
            <a:off x="7740650" y="6356350"/>
            <a:ext cx="557213" cy="280988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166043-66FA-405E-A515-DDC15D315F47}" type="slidenum">
              <a:rPr lang="fr-FR">
                <a:solidFill>
                  <a:srgbClr val="002060"/>
                </a:solidFill>
                <a:ea typeface="Arial" pitchFamily="-72" charset="0"/>
                <a:cs typeface="Arial" pitchFamily="-7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fr-FR">
              <a:solidFill>
                <a:srgbClr val="002060"/>
              </a:solidFill>
              <a:ea typeface="Arial" pitchFamily="-72" charset="0"/>
              <a:cs typeface="Arial" pitchFamily="-72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31254" y="1071011"/>
            <a:ext cx="8353300" cy="8415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fr-F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</a:t>
            </a:r>
            <a:r>
              <a:rPr lang="fr-F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L’ACE en chiffres</a:t>
            </a:r>
          </a:p>
          <a:p>
            <a:pPr marL="514350" indent="-514350">
              <a:lnSpc>
                <a:spcPct val="90000"/>
              </a:lnSpc>
              <a:buFontTx/>
              <a:buAutoNum type="alphaLcParenR"/>
            </a:pPr>
            <a:endParaRPr lang="fr-FR" sz="10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fr-FR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Communes et une Communauté de Communes </a:t>
            </a:r>
            <a:r>
              <a:rPr lang="fr-F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nous soutiennent fidèlement</a:t>
            </a:r>
          </a:p>
          <a:p>
            <a:pPr>
              <a:lnSpc>
                <a:spcPct val="80000"/>
              </a:lnSpc>
            </a:pPr>
            <a:endParaRPr lang="fr-FR" sz="17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fr-FR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 animateurs </a:t>
            </a:r>
            <a:r>
              <a:rPr lang="fr-F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bénévoles</a:t>
            </a:r>
          </a:p>
          <a:p>
            <a:pPr>
              <a:lnSpc>
                <a:spcPct val="80000"/>
              </a:lnSpc>
            </a:pPr>
            <a:endParaRPr lang="fr-FR" sz="17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fr-FR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 Candidats accueillis en 2021, 49 en 2020,</a:t>
            </a:r>
            <a:r>
              <a:rPr lang="fr-F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 en</a:t>
            </a:r>
            <a:r>
              <a:rPr lang="fr-F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r>
              <a:rPr lang="fr-F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80000"/>
              </a:lnSpc>
            </a:pPr>
            <a:endParaRPr lang="fr-FR" sz="17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fr-FR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43 retours à l’emploi </a:t>
            </a:r>
            <a:r>
              <a:rPr lang="fr-FR" sz="17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2021 : </a:t>
            </a:r>
            <a:r>
              <a:rPr lang="fr-FR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 CDI, 9 CDD/ Créations / Reprises d’entreprise, </a:t>
            </a:r>
            <a:br>
              <a:rPr lang="fr-FR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</a:t>
            </a:r>
            <a:r>
              <a:rPr lang="fr-F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(vs 44 en 2020 et 43 en 2019). </a:t>
            </a:r>
          </a:p>
          <a:p>
            <a:pPr>
              <a:lnSpc>
                <a:spcPct val="80000"/>
              </a:lnSpc>
            </a:pPr>
            <a:endParaRPr lang="fr-FR" sz="1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fr-FR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Résultats : 9 candidats sur 10 </a:t>
            </a:r>
            <a:r>
              <a:rPr lang="fr-F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quittent l’ACE avec un emploi.</a:t>
            </a:r>
          </a:p>
          <a:p>
            <a:pPr>
              <a:lnSpc>
                <a:spcPct val="80000"/>
              </a:lnSpc>
            </a:pPr>
            <a:endParaRPr lang="fr-FR" sz="1700" b="1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fr-FR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Durée à l’ACE  : </a:t>
            </a:r>
            <a:r>
              <a:rPr lang="fr-F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temps de présence médian à l'ACE a été de </a:t>
            </a:r>
            <a:r>
              <a:rPr lang="fr-FR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mois </a:t>
            </a:r>
            <a:r>
              <a:rPr lang="fr-F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2021, </a:t>
            </a:r>
            <a:r>
              <a:rPr lang="fr-FR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mois</a:t>
            </a:r>
            <a:r>
              <a:rPr lang="fr-F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2020, </a:t>
            </a:r>
            <a:r>
              <a:rPr lang="fr-FR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8,5 mois </a:t>
            </a:r>
            <a:r>
              <a:rPr lang="fr-F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2019.</a:t>
            </a:r>
          </a:p>
          <a:p>
            <a:pPr>
              <a:lnSpc>
                <a:spcPct val="80000"/>
              </a:lnSpc>
            </a:pPr>
            <a:endParaRPr lang="fr-FR" sz="17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hangingPunct="0"/>
            <a:r>
              <a:rPr lang="fr-FR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-72" charset="2"/>
              </a:rPr>
              <a:t>La méthodologie ACE  plébiscitée  par les candidats : </a:t>
            </a:r>
            <a:r>
              <a:rPr lang="fr-F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-72" charset="2"/>
              </a:rPr>
              <a:t>100% la jugent très efficace, avec une meilleure compréhension au fur et à mesure du parcours.</a:t>
            </a:r>
          </a:p>
          <a:p>
            <a:pPr eaLnBrk="0" hangingPunct="0"/>
            <a:r>
              <a:rPr lang="fr-FR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-72" charset="2"/>
              </a:rPr>
              <a:t>Les principaux apports de l’ACE, selon les candidats :</a:t>
            </a:r>
          </a:p>
          <a:p>
            <a:pPr marL="1200150" lvl="4" indent="-285750" eaLnBrk="0" hangingPunct="0">
              <a:buFont typeface="Wingdings" panose="05000000000000000000" pitchFamily="2" charset="2"/>
              <a:buChar char="Ø"/>
            </a:pPr>
            <a:r>
              <a:rPr lang="fr-FR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-72" charset="2"/>
              </a:rPr>
              <a:t>Dynamique</a:t>
            </a:r>
            <a:r>
              <a:rPr lang="fr-F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-72" charset="2"/>
              </a:rPr>
              <a:t> de groupe : </a:t>
            </a:r>
            <a:r>
              <a:rPr lang="fr-FR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-72" charset="2"/>
              </a:rPr>
              <a:t>82%</a:t>
            </a:r>
          </a:p>
          <a:p>
            <a:pPr marL="1200150" lvl="4" indent="-285750" eaLnBrk="0" hangingPunct="0">
              <a:buFont typeface="Wingdings" panose="05000000000000000000" pitchFamily="2" charset="2"/>
              <a:buChar char="Ø"/>
            </a:pPr>
            <a:r>
              <a:rPr lang="fr-FR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-72" charset="2"/>
              </a:rPr>
              <a:t>Parrainage</a:t>
            </a:r>
            <a:r>
              <a:rPr lang="fr-F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-72" charset="2"/>
              </a:rPr>
              <a:t> et Retour de la confiance en soi : </a:t>
            </a:r>
            <a:r>
              <a:rPr lang="fr-FR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-72" charset="2"/>
              </a:rPr>
              <a:t>80% </a:t>
            </a:r>
          </a:p>
          <a:p>
            <a:pPr marL="1200150" lvl="4" indent="-285750" eaLnBrk="0" hangingPunct="0">
              <a:buFont typeface="Wingdings" panose="05000000000000000000" pitchFamily="2" charset="2"/>
              <a:buChar char="Ø"/>
            </a:pPr>
            <a:r>
              <a:rPr lang="fr-F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-72" charset="2"/>
              </a:rPr>
              <a:t>Le MBTI, les Réalisations/ Compétences sont les ateliers fondamentaux avec le travail sur les </a:t>
            </a:r>
            <a:r>
              <a:rPr lang="fr-FR" sz="17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-72" charset="2"/>
              </a:rPr>
              <a:t>pitchs</a:t>
            </a:r>
            <a:r>
              <a:rPr lang="fr-FR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-72" charset="2"/>
              </a:rPr>
              <a:t> de présentation</a:t>
            </a:r>
            <a:r>
              <a:rPr lang="fr-F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-72" charset="2"/>
              </a:rPr>
              <a:t>.</a:t>
            </a:r>
          </a:p>
          <a:p>
            <a:pPr marL="742950" lvl="3" indent="-285750" eaLnBrk="0" hangingPunct="0">
              <a:buFont typeface="Wingdings" panose="05000000000000000000" pitchFamily="2" charset="2"/>
              <a:buChar char="Ø"/>
            </a:pPr>
            <a:endParaRPr lang="fr-FR" sz="1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-72" charset="2"/>
            </a:endParaRPr>
          </a:p>
          <a:p>
            <a:pPr marL="457200" lvl="3" eaLnBrk="0" hangingPunct="0"/>
            <a:endParaRPr lang="fr-FR" sz="1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-72" charset="2"/>
            </a:endParaRPr>
          </a:p>
          <a:p>
            <a:pPr marL="800100" lvl="3" indent="-342900" eaLnBrk="0" hangingPunct="0">
              <a:buFont typeface="Wingdings" panose="05000000000000000000" pitchFamily="2" charset="2"/>
              <a:buChar char="§"/>
            </a:pPr>
            <a:endParaRPr lang="fr-F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-72" charset="2"/>
            </a:endParaRPr>
          </a:p>
          <a:p>
            <a:pPr marL="800100" lvl="1" indent="-342900" eaLnBrk="0" hangingPunct="0">
              <a:buFont typeface="Wingdings" panose="05000000000000000000" pitchFamily="2" charset="2"/>
              <a:buChar char="§"/>
            </a:pPr>
            <a:endParaRPr lang="fr-F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-72" charset="2"/>
            </a:endParaRPr>
          </a:p>
          <a:p>
            <a:pPr marL="385763" indent="-385763">
              <a:lnSpc>
                <a:spcPct val="80000"/>
              </a:lnSpc>
              <a:buFont typeface="Wingdings" pitchFamily="-72" charset="2"/>
              <a:buChar char="§"/>
            </a:pPr>
            <a:endParaRPr lang="fr-FR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Wingdings" pitchFamily="-72" charset="2"/>
              <a:buChar char="ü"/>
            </a:pPr>
            <a:endParaRPr lang="fr-FR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/>
            <a:endParaRPr lang="fr-FR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/>
            <a:endParaRPr lang="fr-FR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/>
            <a:endParaRPr lang="fr-FR" sz="1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/>
            <a:endParaRPr lang="fr-FR" sz="1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/>
            <a:endParaRPr lang="fr-FR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-72" charset="2"/>
            </a:endParaRPr>
          </a:p>
        </p:txBody>
      </p:sp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FDD2D967-DF36-4630-A6EF-AAF298BAA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611188" y="6538912"/>
            <a:ext cx="8353300" cy="312738"/>
          </a:xfrm>
          <a:ln>
            <a:miter lim="800000"/>
            <a:headEnd/>
            <a:tailEnd/>
          </a:ln>
        </p:spPr>
        <p:txBody>
          <a:bodyPr rtlCol="0"/>
          <a:lstStyle/>
          <a:p>
            <a:pPr>
              <a:defRPr/>
            </a:pPr>
            <a:r>
              <a:rPr lang="fr-FR" b="1" dirty="0">
                <a:solidFill>
                  <a:srgbClr val="002060"/>
                </a:solidFill>
                <a:latin typeface="+mn-lt"/>
                <a:ea typeface="+mn-ea"/>
                <a:cs typeface="Arial" charset="0"/>
              </a:rPr>
              <a:t> ACE Association Cadres &amp; Emploi                                                                                                                                                Juillet 2021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64348"/>
            <a:ext cx="82867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7667625" y="6356350"/>
            <a:ext cx="630238" cy="312738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0318681-DF76-4B8A-9349-E9624D021EAD}" type="slidenum">
              <a:rPr lang="fr-FR">
                <a:solidFill>
                  <a:srgbClr val="002060"/>
                </a:solidFill>
                <a:ea typeface="Arial" pitchFamily="-72" charset="0"/>
                <a:cs typeface="Arial" pitchFamily="-7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fr-FR" dirty="0">
              <a:solidFill>
                <a:srgbClr val="002060"/>
              </a:solidFill>
              <a:ea typeface="Arial" pitchFamily="-72" charset="0"/>
              <a:cs typeface="Arial" pitchFamily="-72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ctrTitle"/>
          </p:nvPr>
        </p:nvSpPr>
        <p:spPr>
          <a:xfrm>
            <a:off x="215516" y="1284794"/>
            <a:ext cx="8712968" cy="601815"/>
          </a:xfrm>
        </p:spPr>
        <p:txBody>
          <a:bodyPr rtlCol="0"/>
          <a:lstStyle/>
          <a:p>
            <a:pPr algn="ctr"/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-72" charset="-128"/>
                <a:cs typeface="Arial" panose="020B0604020202020204" pitchFamily="34" charset="0"/>
              </a:rPr>
              <a:t>Les spécificités et ATOUTS de l’ACE nos « 4</a:t>
            </a: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-72" charset="-128"/>
                <a:cs typeface="Arial" panose="020B0604020202020204" pitchFamily="34" charset="0"/>
              </a:rPr>
              <a:t>P</a:t>
            </a: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-72" charset="-128"/>
                <a:cs typeface="Arial" panose="020B0604020202020204" pitchFamily="34" charset="0"/>
              </a:rPr>
              <a:t> »</a:t>
            </a:r>
            <a:br>
              <a:rPr lang="fr-FR" altLang="fr-FR" sz="32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lang="fr-FR" sz="3200" dirty="0"/>
            </a:br>
            <a:br>
              <a:rPr lang="fr-FR" altLang="fr-FR" sz="32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lang="fr-FR" altLang="fr-FR" sz="3200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fr-FR" sz="2400" b="1" kern="0" cap="none" dirty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8E21979-2005-4C6D-8433-A6B9B438B270}"/>
              </a:ext>
            </a:extLst>
          </p:cNvPr>
          <p:cNvSpPr txBox="1"/>
          <p:nvPr/>
        </p:nvSpPr>
        <p:spPr>
          <a:xfrm>
            <a:off x="215516" y="1752476"/>
            <a:ext cx="864612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b="1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  <a:defRPr/>
            </a:pPr>
            <a:r>
              <a:rPr lang="fr-FR" alt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fr-FR" altLang="fr-FR" sz="2000" b="1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fr-FR" alt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arrainage</a:t>
            </a:r>
            <a:r>
              <a:rPr lang="fr-FR" alt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individuel et personnalisé, </a:t>
            </a:r>
            <a:r>
              <a:rPr lang="fr-FR" alt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sans limite de durée</a:t>
            </a:r>
            <a:br>
              <a:rPr lang="fr-FR" alt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altLang="fr-FR" sz="2000" b="1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  <a:defRPr/>
            </a:pPr>
            <a:r>
              <a:rPr lang="fr-FR" alt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constitution de petits groupes en</a:t>
            </a:r>
            <a:r>
              <a:rPr lang="fr-FR" alt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 </a:t>
            </a:r>
            <a:r>
              <a:rPr lang="fr-FR" altLang="fr-FR" sz="2000" b="1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fr-FR" alt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romotion » </a:t>
            </a:r>
            <a:r>
              <a:rPr lang="fr-FR" alt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 développe la </a:t>
            </a:r>
            <a:br>
              <a:rPr lang="fr-FR" alt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alt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alt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dynamique de groupe </a:t>
            </a:r>
            <a:br>
              <a:rPr lang="fr-FR" alt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altLang="fr-FR" sz="2000" b="1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  <a:defRPr/>
            </a:pPr>
            <a:r>
              <a:rPr lang="fr-FR" alt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fr-FR" altLang="fr-FR" sz="2000" b="1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fr-FR" alt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arcours </a:t>
            </a:r>
            <a:r>
              <a:rPr lang="fr-FR" alt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structuré pour faire la différence en entretien (Pitch, vidéo, MBTI …)</a:t>
            </a:r>
            <a:br>
              <a:rPr lang="fr-FR" alt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sz="2000" dirty="0">
              <a:solidFill>
                <a:srgbClr val="0563C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  <a:defRPr/>
            </a:pPr>
            <a:r>
              <a:rPr lang="fr-FR" alt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fr-FR" altLang="fr-FR" sz="2000" b="1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fr-FR" alt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rofil </a:t>
            </a:r>
            <a:r>
              <a:rPr lang="fr-FR" alt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nos candidats, des </a:t>
            </a:r>
            <a:r>
              <a:rPr lang="fr-FR" altLang="fr-FR" sz="2000" b="1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cadres </a:t>
            </a:r>
            <a:r>
              <a:rPr lang="fr-FR" altLang="fr-FR" sz="2000" kern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tout âge</a:t>
            </a:r>
            <a:endParaRPr lang="fr-FR" sz="2000" dirty="0">
              <a:solidFill>
                <a:srgbClr val="0563C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000" b="1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D725A64-C47E-46AE-8822-DDB424DEFA4A}"/>
              </a:ext>
            </a:extLst>
          </p:cNvPr>
          <p:cNvSpPr txBox="1"/>
          <p:nvPr/>
        </p:nvSpPr>
        <p:spPr>
          <a:xfrm rot="10800000" flipV="1">
            <a:off x="575586" y="4971392"/>
            <a:ext cx="600999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kern="0" cap="none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Rejoignez-nous !</a:t>
            </a:r>
          </a:p>
          <a:p>
            <a:pPr algn="ctr"/>
            <a:endParaRPr lang="fr-FR" sz="1600" b="1" kern="0" dirty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  <a:hlinkClick r:id="rId4"/>
            </a:endParaRPr>
          </a:p>
          <a:p>
            <a:pPr algn="ctr"/>
            <a:r>
              <a:rPr lang="fr-FR" sz="1600" b="1" dirty="0">
                <a:solidFill>
                  <a:srgbClr val="0563C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https://www.ace78.fr</a:t>
            </a:r>
            <a:r>
              <a:rPr lang="fr-FR" sz="1600" b="1" dirty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 01 30 56 52 99</a:t>
            </a:r>
            <a:br>
              <a:rPr lang="fr-FR" sz="1600" b="1" dirty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b="1" dirty="0">
                <a:solidFill>
                  <a:srgbClr val="0563C1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https://www</a:t>
            </a:r>
            <a:r>
              <a:rPr lang="fr-FR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fr-FR" sz="1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linkedin.com/company/association-cadres-et-emploi-ace78-outplacement</a:t>
            </a:r>
            <a:endParaRPr lang="fr-FR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FR" sz="1800" b="1" i="1" kern="0" dirty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algn="ctr"/>
            <a:endParaRPr lang="fr-FR" sz="1800" b="1" i="1" dirty="0">
              <a:solidFill>
                <a:srgbClr val="002060"/>
              </a:solidFill>
            </a:endParaRPr>
          </a:p>
        </p:txBody>
      </p:sp>
      <p:sp>
        <p:nvSpPr>
          <p:cNvPr id="11" name="Espace réservé du pied de page 1">
            <a:extLst>
              <a:ext uri="{FF2B5EF4-FFF2-40B4-BE49-F238E27FC236}">
                <a16:creationId xmlns:a16="http://schemas.microsoft.com/office/drawing/2014/main" id="{C5EA0BEE-526C-4A5F-9AD3-A8517B8D03DD}"/>
              </a:ext>
            </a:extLst>
          </p:cNvPr>
          <p:cNvSpPr txBox="1">
            <a:spLocks/>
          </p:cNvSpPr>
          <p:nvPr/>
        </p:nvSpPr>
        <p:spPr bwMode="auto">
          <a:xfrm>
            <a:off x="602164" y="6634155"/>
            <a:ext cx="7837587" cy="36164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lIns="91440" tIns="45720" rIns="91440" bIns="45720" rtlCol="0" anchor="t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dirty="0">
                <a:solidFill>
                  <a:srgbClr val="002060"/>
                </a:solidFill>
                <a:cs typeface="Arial" charset="0"/>
              </a:rPr>
              <a:t> ACE Association Cadres &amp; </a:t>
            </a:r>
            <a:r>
              <a:rPr lang="fr-FR" b="1">
                <a:solidFill>
                  <a:srgbClr val="002060"/>
                </a:solidFill>
                <a:cs typeface="Arial" charset="0"/>
              </a:rPr>
              <a:t>Emploi                                                                                                                                Juillet </a:t>
            </a:r>
            <a:r>
              <a:rPr lang="fr-FR" b="1" dirty="0">
                <a:solidFill>
                  <a:srgbClr val="002060"/>
                </a:solidFill>
                <a:cs typeface="Arial" charset="0"/>
              </a:rPr>
              <a:t>2022   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2179787C-E59B-8D37-4739-9D729D0CE852}"/>
              </a:ext>
            </a:extLst>
          </p:cNvPr>
          <p:cNvGrpSpPr/>
          <p:nvPr/>
        </p:nvGrpSpPr>
        <p:grpSpPr>
          <a:xfrm>
            <a:off x="6272999" y="4946578"/>
            <a:ext cx="2604246" cy="1389165"/>
            <a:chOff x="0" y="0"/>
            <a:chExt cx="10528905" cy="6615743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5AE0EC0D-6192-4E76-79F7-900C0ED00787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9846" y="4982037"/>
              <a:ext cx="1275715" cy="16280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F8A2594-2F2C-3133-5CC7-75056A142BBB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2426" y="4982037"/>
              <a:ext cx="1275715" cy="1603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0F0A98CB-B5CA-8DA1-CE8E-D61A33DF2F15}"/>
                </a:ext>
              </a:extLst>
            </p:cNvPr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97094" y="3251529"/>
              <a:ext cx="1234657" cy="15877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1B072589-0D70-8BFA-42D4-6ED5058B9833}"/>
                </a:ext>
              </a:extLst>
            </p:cNvPr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3062" y="3233703"/>
              <a:ext cx="1406900" cy="1603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A3E64320-5414-74FA-5FEA-200C71D6BDEE}"/>
                </a:ext>
              </a:extLst>
            </p:cNvPr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3264" y="3236680"/>
              <a:ext cx="1056238" cy="15403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080687AE-A3B0-B883-1360-BC7784377336}"/>
                </a:ext>
              </a:extLst>
            </p:cNvPr>
            <p:cNvPicPr/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7149" y="4987664"/>
              <a:ext cx="1624956" cy="16280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ED3940FE-6C25-A4C7-7A86-A5A5080A02D1}"/>
                </a:ext>
              </a:extLst>
            </p:cNvPr>
            <p:cNvPicPr/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2340" y="4955928"/>
              <a:ext cx="1321718" cy="16483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625150D6-E562-E365-43F2-62659A911DF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3265" y="3233703"/>
              <a:ext cx="1321718" cy="1599813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104E52DE-AEA3-E2C6-E03E-46CF31D3B4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4920" y="4978408"/>
              <a:ext cx="1460386" cy="1637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DE2561D5-AF7D-E79D-2C77-18760A4E7212}"/>
                </a:ext>
              </a:extLst>
            </p:cNvPr>
            <p:cNvPicPr/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41741" cy="14836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ECCC6E33-B0EE-9C6F-3A60-98F1936B9F88}"/>
                </a:ext>
              </a:extLst>
            </p:cNvPr>
            <p:cNvPicPr/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1839" y="3233703"/>
              <a:ext cx="1605223" cy="1603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6245FDA3-505E-7AD1-317F-F1F763BBD679}"/>
                </a:ext>
              </a:extLst>
            </p:cNvPr>
            <p:cNvPicPr/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6077" y="10395"/>
              <a:ext cx="1249006" cy="14836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7C96DD86-28CC-9D30-F9E9-F3CBBED93BD6}"/>
                </a:ext>
              </a:extLst>
            </p:cNvPr>
            <p:cNvPicPr/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8424" y="1579458"/>
              <a:ext cx="1272009" cy="15722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2850F5B9-1BBC-9859-EF93-F96AE6C3C653}"/>
                </a:ext>
              </a:extLst>
            </p:cNvPr>
            <p:cNvPicPr/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0689" y="10395"/>
              <a:ext cx="1206460" cy="15005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A09D2AA0-462F-E7EA-7058-510476299C19}"/>
                </a:ext>
              </a:extLst>
            </p:cNvPr>
            <p:cNvPicPr/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3748" y="19618"/>
              <a:ext cx="1222718" cy="14820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821456D0-564A-C65E-A755-A3ACDB75A364}"/>
                </a:ext>
              </a:extLst>
            </p:cNvPr>
            <p:cNvPicPr/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5447" y="1579458"/>
              <a:ext cx="1272009" cy="15722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76AF4674-1511-218D-6323-51B7BFFA8F50}"/>
                </a:ext>
              </a:extLst>
            </p:cNvPr>
            <p:cNvPicPr/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2814" y="1579458"/>
              <a:ext cx="1243669" cy="15722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4E04870C-3E0C-A00C-8E04-397463223D14}"/>
                </a:ext>
              </a:extLst>
            </p:cNvPr>
            <p:cNvPicPr/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8258" y="3233703"/>
              <a:ext cx="1469092" cy="16160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BB718116-8E18-FCFD-C0ED-B00486B4B85D}"/>
                </a:ext>
              </a:extLst>
            </p:cNvPr>
            <p:cNvPicPr/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4404" y="1594093"/>
              <a:ext cx="1068574" cy="15722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9DB5BA5D-12BE-4CFB-7F59-0219C0508C3F}"/>
                </a:ext>
              </a:extLst>
            </p:cNvPr>
            <p:cNvPicPr/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54070" y="24715"/>
              <a:ext cx="1374835" cy="15032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Picture 65">
              <a:extLst>
                <a:ext uri="{FF2B5EF4-FFF2-40B4-BE49-F238E27FC236}">
                  <a16:creationId xmlns:a16="http://schemas.microsoft.com/office/drawing/2014/main" id="{BE8A3157-9C16-EE36-68A7-644B8C0DE77C}"/>
                </a:ext>
              </a:extLst>
            </p:cNvPr>
            <p:cNvPicPr/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2350" y="4286"/>
              <a:ext cx="1421404" cy="1500541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DBB83A53-56B8-0FF4-068D-8B72C6BA54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3994" y="1581290"/>
              <a:ext cx="1243670" cy="1552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Image 33">
              <a:extLst>
                <a:ext uri="{FF2B5EF4-FFF2-40B4-BE49-F238E27FC236}">
                  <a16:creationId xmlns:a16="http://schemas.microsoft.com/office/drawing/2014/main" id="{43D809D6-1CD9-B17E-2282-6DD1DB7946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00470" y="1621050"/>
              <a:ext cx="953247" cy="153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Image 34">
              <a:extLst>
                <a:ext uri="{FF2B5EF4-FFF2-40B4-BE49-F238E27FC236}">
                  <a16:creationId xmlns:a16="http://schemas.microsoft.com/office/drawing/2014/main" id="{BA013710-8529-F761-CE6E-0EA4152FB3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922" y="1594092"/>
              <a:ext cx="1225131" cy="1512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Image 35" descr="Xavier de Jerphanion">
              <a:extLst>
                <a:ext uri="{FF2B5EF4-FFF2-40B4-BE49-F238E27FC236}">
                  <a16:creationId xmlns:a16="http://schemas.microsoft.com/office/drawing/2014/main" id="{F1A975D2-BC89-8AA8-2E30-ED32179469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5429" y="24715"/>
              <a:ext cx="1503224" cy="1503224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4288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salon">
  <a:themeElements>
    <a:clrScheme name="salon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salon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alo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TM01859861[[fn=Salon]]</Template>
  <TotalTime>21166</TotalTime>
  <Words>909</Words>
  <Application>Microsoft Office PowerPoint</Application>
  <PresentationFormat>Affichage à l'écran (4:3)</PresentationFormat>
  <Paragraphs>156</Paragraphs>
  <Slides>9</Slides>
  <Notes>8</Notes>
  <HiddenSlides>1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6" baseType="lpstr">
      <vt:lpstr>Arial</vt:lpstr>
      <vt:lpstr>Arial Black</vt:lpstr>
      <vt:lpstr>Calibri</vt:lpstr>
      <vt:lpstr>Candara</vt:lpstr>
      <vt:lpstr>Times New Roman</vt:lpstr>
      <vt:lpstr>Wingdings</vt:lpstr>
      <vt:lpstr>salon</vt:lpstr>
      <vt:lpstr>L’ACE  Association Cadres et Emploi                                            </vt:lpstr>
      <vt:lpstr>Présentation PowerPoint</vt:lpstr>
      <vt:lpstr>Présentation PowerPoint</vt:lpstr>
      <vt:lpstr>Présentation PowerPoint</vt:lpstr>
      <vt:lpstr>Présentation PowerPoint</vt:lpstr>
      <vt:lpstr>Une méthode qui a fait ses preuves  </vt:lpstr>
      <vt:lpstr>Des professionnels de l’entreprise      à l’écoute des candidats    </vt:lpstr>
      <vt:lpstr>Présentation PowerPoint</vt:lpstr>
      <vt:lpstr>Les spécificités et ATOUTS de l’ACE nos « 4P »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Odile</dc:creator>
  <cp:lastModifiedBy>laurent clavel</cp:lastModifiedBy>
  <cp:revision>96</cp:revision>
  <dcterms:created xsi:type="dcterms:W3CDTF">2015-05-13T08:42:43Z</dcterms:created>
  <dcterms:modified xsi:type="dcterms:W3CDTF">2022-10-14T08:34:04Z</dcterms:modified>
</cp:coreProperties>
</file>