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6" r:id="rId2"/>
    <p:sldId id="257" r:id="rId3"/>
    <p:sldId id="285" r:id="rId4"/>
    <p:sldId id="286" r:id="rId5"/>
    <p:sldId id="287" r:id="rId6"/>
    <p:sldId id="269" r:id="rId7"/>
    <p:sldId id="290" r:id="rId8"/>
    <p:sldId id="291" r:id="rId9"/>
    <p:sldId id="292" r:id="rId10"/>
    <p:sldId id="293" r:id="rId11"/>
    <p:sldId id="294" r:id="rId12"/>
    <p:sldId id="295" r:id="rId13"/>
    <p:sldId id="296" r:id="rId14"/>
    <p:sldId id="298" r:id="rId15"/>
    <p:sldId id="281" r:id="rId16"/>
    <p:sldId id="300" r:id="rId17"/>
    <p:sldId id="297" r:id="rId18"/>
    <p:sldId id="299" r:id="rId19"/>
    <p:sldId id="270" r:id="rId20"/>
    <p:sldId id="275" r:id="rId21"/>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CE92"/>
    <a:srgbClr val="EB9D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014C98-AE6E-4895-B672-C0C5BA7E4A04}" v="75" dt="2022-04-01T15:12:11.7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28866EE-E670-4F7C-87ED-FA13547FCEBB}"/>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Date Placeholder 2">
            <a:extLst>
              <a:ext uri="{FF2B5EF4-FFF2-40B4-BE49-F238E27FC236}">
                <a16:creationId xmlns:a16="http://schemas.microsoft.com/office/drawing/2014/main" id="{0FB0A779-F923-4986-8627-DB84165C2DF1}"/>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ED2F772E-ED5B-4AF2-9227-EB494870979F}" type="datetimeFigureOut">
              <a:rPr lang="fr-FR" smtClean="0"/>
              <a:t>11/10/2022</a:t>
            </a:fld>
            <a:endParaRPr lang="fr-FR"/>
          </a:p>
        </p:txBody>
      </p:sp>
      <p:sp>
        <p:nvSpPr>
          <p:cNvPr id="4" name="Footer Placeholder 3">
            <a:extLst>
              <a:ext uri="{FF2B5EF4-FFF2-40B4-BE49-F238E27FC236}">
                <a16:creationId xmlns:a16="http://schemas.microsoft.com/office/drawing/2014/main" id="{B904D4EC-76C1-4B79-90D2-FE02B48427C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a:extLst>
              <a:ext uri="{FF2B5EF4-FFF2-40B4-BE49-F238E27FC236}">
                <a16:creationId xmlns:a16="http://schemas.microsoft.com/office/drawing/2014/main" id="{23ED620B-D163-4A28-A8EC-E586E6B59A9D}"/>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7B394144-E21A-4755-9C67-9BDD6815EC75}" type="slidenum">
              <a:rPr lang="fr-FR" smtClean="0"/>
              <a:t>‹#›</a:t>
            </a:fld>
            <a:endParaRPr lang="fr-FR"/>
          </a:p>
        </p:txBody>
      </p:sp>
    </p:spTree>
    <p:extLst>
      <p:ext uri="{BB962C8B-B14F-4D97-AF65-F5344CB8AC3E}">
        <p14:creationId xmlns:p14="http://schemas.microsoft.com/office/powerpoint/2010/main" val="104294013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0A4BAF30-90D5-40E8-B344-268D3EAB87FD}" type="datetimeFigureOut">
              <a:rPr lang="fr-FR" smtClean="0"/>
              <a:t>11/10/2022</a:t>
            </a:fld>
            <a:endParaRPr lang="fr-FR"/>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FC572064-C0BC-483B-B21B-AE1C365DE214}" type="slidenum">
              <a:rPr lang="fr-FR" smtClean="0"/>
              <a:t>‹#›</a:t>
            </a:fld>
            <a:endParaRPr lang="fr-FR"/>
          </a:p>
        </p:txBody>
      </p:sp>
    </p:spTree>
    <p:extLst>
      <p:ext uri="{BB962C8B-B14F-4D97-AF65-F5344CB8AC3E}">
        <p14:creationId xmlns:p14="http://schemas.microsoft.com/office/powerpoint/2010/main" val="303824458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F1000-B738-4776-94EE-2BC918C9FEF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FR"/>
          </a:p>
        </p:txBody>
      </p:sp>
      <p:sp>
        <p:nvSpPr>
          <p:cNvPr id="3" name="Subtitle 2">
            <a:extLst>
              <a:ext uri="{FF2B5EF4-FFF2-40B4-BE49-F238E27FC236}">
                <a16:creationId xmlns:a16="http://schemas.microsoft.com/office/drawing/2014/main" id="{3B3E37AA-40D3-4313-9698-08C0A1EAED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Date Placeholder 3">
            <a:extLst>
              <a:ext uri="{FF2B5EF4-FFF2-40B4-BE49-F238E27FC236}">
                <a16:creationId xmlns:a16="http://schemas.microsoft.com/office/drawing/2014/main" id="{B1DA49D7-C084-4F8A-BFE6-DD830975D2FA}"/>
              </a:ext>
            </a:extLst>
          </p:cNvPr>
          <p:cNvSpPr>
            <a:spLocks noGrp="1"/>
          </p:cNvSpPr>
          <p:nvPr>
            <p:ph type="dt" sz="half" idx="10"/>
          </p:nvPr>
        </p:nvSpPr>
        <p:spPr/>
        <p:txBody>
          <a:bodyPr/>
          <a:lstStyle/>
          <a:p>
            <a:fld id="{E364CB15-4699-4397-80AD-3B0693C750DD}" type="datetime1">
              <a:rPr lang="fr-FR" smtClean="0"/>
              <a:t>11/10/2022</a:t>
            </a:fld>
            <a:endParaRPr lang="fr-FR"/>
          </a:p>
        </p:txBody>
      </p:sp>
      <p:sp>
        <p:nvSpPr>
          <p:cNvPr id="5" name="Footer Placeholder 4">
            <a:extLst>
              <a:ext uri="{FF2B5EF4-FFF2-40B4-BE49-F238E27FC236}">
                <a16:creationId xmlns:a16="http://schemas.microsoft.com/office/drawing/2014/main" id="{67A97880-BE13-4235-B26E-E182D3D0DEC7}"/>
              </a:ext>
            </a:extLst>
          </p:cNvPr>
          <p:cNvSpPr>
            <a:spLocks noGrp="1"/>
          </p:cNvSpPr>
          <p:nvPr>
            <p:ph type="ftr" sz="quarter" idx="11"/>
          </p:nvPr>
        </p:nvSpPr>
        <p:spPr/>
        <p:txBody>
          <a:bodyPr/>
          <a:lstStyle/>
          <a:p>
            <a:r>
              <a:rPr lang="fr-FR"/>
              <a:t>Toilettes sèches à Savalou </a:t>
            </a:r>
          </a:p>
        </p:txBody>
      </p:sp>
      <p:sp>
        <p:nvSpPr>
          <p:cNvPr id="6" name="Slide Number Placeholder 5">
            <a:extLst>
              <a:ext uri="{FF2B5EF4-FFF2-40B4-BE49-F238E27FC236}">
                <a16:creationId xmlns:a16="http://schemas.microsoft.com/office/drawing/2014/main" id="{EA72BDE9-8E30-421A-9C20-751AC373A6B3}"/>
              </a:ext>
            </a:extLst>
          </p:cNvPr>
          <p:cNvSpPr>
            <a:spLocks noGrp="1"/>
          </p:cNvSpPr>
          <p:nvPr>
            <p:ph type="sldNum" sz="quarter" idx="12"/>
          </p:nvPr>
        </p:nvSpPr>
        <p:spPr/>
        <p:txBody>
          <a:bodyPr/>
          <a:lstStyle/>
          <a:p>
            <a:fld id="{34743335-DC86-48EC-80B6-02F86211D56A}" type="slidenum">
              <a:rPr lang="fr-FR" smtClean="0"/>
              <a:t>‹#›</a:t>
            </a:fld>
            <a:endParaRPr lang="fr-FR"/>
          </a:p>
        </p:txBody>
      </p:sp>
    </p:spTree>
    <p:extLst>
      <p:ext uri="{BB962C8B-B14F-4D97-AF65-F5344CB8AC3E}">
        <p14:creationId xmlns:p14="http://schemas.microsoft.com/office/powerpoint/2010/main" val="1371665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A52B5-61D7-47BF-8B7B-E717F24723B7}"/>
              </a:ext>
            </a:extLst>
          </p:cNvPr>
          <p:cNvSpPr>
            <a:spLocks noGrp="1"/>
          </p:cNvSpPr>
          <p:nvPr>
            <p:ph type="title"/>
          </p:nvPr>
        </p:nvSpPr>
        <p:spPr/>
        <p:txBody>
          <a:bodyPr/>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2178EFA6-B30D-48FE-8947-83326C605D2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3EC97483-88D1-4C45-9BE8-5716865FB019}"/>
              </a:ext>
            </a:extLst>
          </p:cNvPr>
          <p:cNvSpPr>
            <a:spLocks noGrp="1"/>
          </p:cNvSpPr>
          <p:nvPr>
            <p:ph type="dt" sz="half" idx="10"/>
          </p:nvPr>
        </p:nvSpPr>
        <p:spPr/>
        <p:txBody>
          <a:bodyPr/>
          <a:lstStyle/>
          <a:p>
            <a:fld id="{DA1970B1-49F3-4AC4-B7E4-363CBD792E17}" type="datetime1">
              <a:rPr lang="fr-FR" smtClean="0"/>
              <a:t>11/10/2022</a:t>
            </a:fld>
            <a:endParaRPr lang="fr-FR"/>
          </a:p>
        </p:txBody>
      </p:sp>
      <p:sp>
        <p:nvSpPr>
          <p:cNvPr id="5" name="Footer Placeholder 4">
            <a:extLst>
              <a:ext uri="{FF2B5EF4-FFF2-40B4-BE49-F238E27FC236}">
                <a16:creationId xmlns:a16="http://schemas.microsoft.com/office/drawing/2014/main" id="{B1368C35-BF86-48ED-B8F9-171CB97C52B2}"/>
              </a:ext>
            </a:extLst>
          </p:cNvPr>
          <p:cNvSpPr>
            <a:spLocks noGrp="1"/>
          </p:cNvSpPr>
          <p:nvPr>
            <p:ph type="ftr" sz="quarter" idx="11"/>
          </p:nvPr>
        </p:nvSpPr>
        <p:spPr/>
        <p:txBody>
          <a:bodyPr/>
          <a:lstStyle/>
          <a:p>
            <a:r>
              <a:rPr lang="fr-FR"/>
              <a:t>Toilettes sèches à Savalou </a:t>
            </a:r>
          </a:p>
        </p:txBody>
      </p:sp>
      <p:sp>
        <p:nvSpPr>
          <p:cNvPr id="6" name="Slide Number Placeholder 5">
            <a:extLst>
              <a:ext uri="{FF2B5EF4-FFF2-40B4-BE49-F238E27FC236}">
                <a16:creationId xmlns:a16="http://schemas.microsoft.com/office/drawing/2014/main" id="{51B1A6FE-70DA-46F6-BBFF-0DDA11262BF8}"/>
              </a:ext>
            </a:extLst>
          </p:cNvPr>
          <p:cNvSpPr>
            <a:spLocks noGrp="1"/>
          </p:cNvSpPr>
          <p:nvPr>
            <p:ph type="sldNum" sz="quarter" idx="12"/>
          </p:nvPr>
        </p:nvSpPr>
        <p:spPr/>
        <p:txBody>
          <a:bodyPr/>
          <a:lstStyle/>
          <a:p>
            <a:fld id="{34743335-DC86-48EC-80B6-02F86211D56A}" type="slidenum">
              <a:rPr lang="fr-FR" smtClean="0"/>
              <a:t>‹#›</a:t>
            </a:fld>
            <a:endParaRPr lang="fr-FR"/>
          </a:p>
        </p:txBody>
      </p:sp>
    </p:spTree>
    <p:extLst>
      <p:ext uri="{BB962C8B-B14F-4D97-AF65-F5344CB8AC3E}">
        <p14:creationId xmlns:p14="http://schemas.microsoft.com/office/powerpoint/2010/main" val="2817157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2776FE-1BC4-436F-953E-B3BE82EE4AB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66F03053-3FBD-496E-9966-9E740DA58E9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E61DF0B8-5127-4401-9C42-393B75133B24}"/>
              </a:ext>
            </a:extLst>
          </p:cNvPr>
          <p:cNvSpPr>
            <a:spLocks noGrp="1"/>
          </p:cNvSpPr>
          <p:nvPr>
            <p:ph type="dt" sz="half" idx="10"/>
          </p:nvPr>
        </p:nvSpPr>
        <p:spPr/>
        <p:txBody>
          <a:bodyPr/>
          <a:lstStyle/>
          <a:p>
            <a:fld id="{2036BB8A-8756-4F27-B380-73FCE433E084}" type="datetime1">
              <a:rPr lang="fr-FR" smtClean="0"/>
              <a:t>11/10/2022</a:t>
            </a:fld>
            <a:endParaRPr lang="fr-FR"/>
          </a:p>
        </p:txBody>
      </p:sp>
      <p:sp>
        <p:nvSpPr>
          <p:cNvPr id="5" name="Footer Placeholder 4">
            <a:extLst>
              <a:ext uri="{FF2B5EF4-FFF2-40B4-BE49-F238E27FC236}">
                <a16:creationId xmlns:a16="http://schemas.microsoft.com/office/drawing/2014/main" id="{C42CEA22-E7D1-451B-BF65-AA6E415997D6}"/>
              </a:ext>
            </a:extLst>
          </p:cNvPr>
          <p:cNvSpPr>
            <a:spLocks noGrp="1"/>
          </p:cNvSpPr>
          <p:nvPr>
            <p:ph type="ftr" sz="quarter" idx="11"/>
          </p:nvPr>
        </p:nvSpPr>
        <p:spPr/>
        <p:txBody>
          <a:bodyPr/>
          <a:lstStyle/>
          <a:p>
            <a:r>
              <a:rPr lang="fr-FR"/>
              <a:t>Toilettes sèches à Savalou </a:t>
            </a:r>
          </a:p>
        </p:txBody>
      </p:sp>
      <p:sp>
        <p:nvSpPr>
          <p:cNvPr id="6" name="Slide Number Placeholder 5">
            <a:extLst>
              <a:ext uri="{FF2B5EF4-FFF2-40B4-BE49-F238E27FC236}">
                <a16:creationId xmlns:a16="http://schemas.microsoft.com/office/drawing/2014/main" id="{3F68847E-031B-4B5A-AA9B-2F17D6AA8059}"/>
              </a:ext>
            </a:extLst>
          </p:cNvPr>
          <p:cNvSpPr>
            <a:spLocks noGrp="1"/>
          </p:cNvSpPr>
          <p:nvPr>
            <p:ph type="sldNum" sz="quarter" idx="12"/>
          </p:nvPr>
        </p:nvSpPr>
        <p:spPr/>
        <p:txBody>
          <a:bodyPr/>
          <a:lstStyle/>
          <a:p>
            <a:fld id="{34743335-DC86-48EC-80B6-02F86211D56A}" type="slidenum">
              <a:rPr lang="fr-FR" smtClean="0"/>
              <a:t>‹#›</a:t>
            </a:fld>
            <a:endParaRPr lang="fr-FR"/>
          </a:p>
        </p:txBody>
      </p:sp>
    </p:spTree>
    <p:extLst>
      <p:ext uri="{BB962C8B-B14F-4D97-AF65-F5344CB8AC3E}">
        <p14:creationId xmlns:p14="http://schemas.microsoft.com/office/powerpoint/2010/main" val="2058244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0000E-3DDD-4F7B-82E8-4A9F7CBBF7D0}"/>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D893AFBB-1911-4628-AE79-9A179FE2EB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C6DCD5B6-1AD1-419D-A438-93C6FB6C8CBE}"/>
              </a:ext>
            </a:extLst>
          </p:cNvPr>
          <p:cNvSpPr>
            <a:spLocks noGrp="1"/>
          </p:cNvSpPr>
          <p:nvPr>
            <p:ph type="dt" sz="half" idx="10"/>
          </p:nvPr>
        </p:nvSpPr>
        <p:spPr/>
        <p:txBody>
          <a:bodyPr/>
          <a:lstStyle/>
          <a:p>
            <a:fld id="{7293E4A8-DC14-4650-8717-654242884D71}" type="datetime1">
              <a:rPr lang="fr-FR" smtClean="0"/>
              <a:t>11/10/2022</a:t>
            </a:fld>
            <a:endParaRPr lang="fr-FR"/>
          </a:p>
        </p:txBody>
      </p:sp>
      <p:sp>
        <p:nvSpPr>
          <p:cNvPr id="5" name="Footer Placeholder 4">
            <a:extLst>
              <a:ext uri="{FF2B5EF4-FFF2-40B4-BE49-F238E27FC236}">
                <a16:creationId xmlns:a16="http://schemas.microsoft.com/office/drawing/2014/main" id="{44FF777D-986D-4FD5-BBF1-6139583590AD}"/>
              </a:ext>
            </a:extLst>
          </p:cNvPr>
          <p:cNvSpPr>
            <a:spLocks noGrp="1"/>
          </p:cNvSpPr>
          <p:nvPr>
            <p:ph type="ftr" sz="quarter" idx="11"/>
          </p:nvPr>
        </p:nvSpPr>
        <p:spPr/>
        <p:txBody>
          <a:bodyPr/>
          <a:lstStyle/>
          <a:p>
            <a:r>
              <a:rPr lang="fr-FR"/>
              <a:t>Toilettes sèches à Savalou </a:t>
            </a:r>
          </a:p>
        </p:txBody>
      </p:sp>
      <p:sp>
        <p:nvSpPr>
          <p:cNvPr id="6" name="Slide Number Placeholder 5">
            <a:extLst>
              <a:ext uri="{FF2B5EF4-FFF2-40B4-BE49-F238E27FC236}">
                <a16:creationId xmlns:a16="http://schemas.microsoft.com/office/drawing/2014/main" id="{5E4DF746-2957-43FA-960E-5D95D921AB91}"/>
              </a:ext>
            </a:extLst>
          </p:cNvPr>
          <p:cNvSpPr>
            <a:spLocks noGrp="1"/>
          </p:cNvSpPr>
          <p:nvPr>
            <p:ph type="sldNum" sz="quarter" idx="12"/>
          </p:nvPr>
        </p:nvSpPr>
        <p:spPr/>
        <p:txBody>
          <a:bodyPr/>
          <a:lstStyle/>
          <a:p>
            <a:fld id="{34743335-DC86-48EC-80B6-02F86211D56A}" type="slidenum">
              <a:rPr lang="fr-FR" smtClean="0"/>
              <a:t>‹#›</a:t>
            </a:fld>
            <a:endParaRPr lang="fr-FR"/>
          </a:p>
        </p:txBody>
      </p:sp>
    </p:spTree>
    <p:extLst>
      <p:ext uri="{BB962C8B-B14F-4D97-AF65-F5344CB8AC3E}">
        <p14:creationId xmlns:p14="http://schemas.microsoft.com/office/powerpoint/2010/main" val="912757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7F7C5-CB5C-4376-ACA1-9163A113CC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FR"/>
          </a:p>
        </p:txBody>
      </p:sp>
      <p:sp>
        <p:nvSpPr>
          <p:cNvPr id="3" name="Text Placeholder 2">
            <a:extLst>
              <a:ext uri="{FF2B5EF4-FFF2-40B4-BE49-F238E27FC236}">
                <a16:creationId xmlns:a16="http://schemas.microsoft.com/office/drawing/2014/main" id="{D4BF0E15-8EA9-491E-BA7D-8FC2291F92B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7A9DB74-3163-45A2-ACD1-BC60149C2BCA}"/>
              </a:ext>
            </a:extLst>
          </p:cNvPr>
          <p:cNvSpPr>
            <a:spLocks noGrp="1"/>
          </p:cNvSpPr>
          <p:nvPr>
            <p:ph type="dt" sz="half" idx="10"/>
          </p:nvPr>
        </p:nvSpPr>
        <p:spPr/>
        <p:txBody>
          <a:bodyPr/>
          <a:lstStyle/>
          <a:p>
            <a:fld id="{6B1EC32B-059C-4144-87A2-2B6F561FFBC1}" type="datetime1">
              <a:rPr lang="fr-FR" smtClean="0"/>
              <a:t>11/10/2022</a:t>
            </a:fld>
            <a:endParaRPr lang="fr-FR"/>
          </a:p>
        </p:txBody>
      </p:sp>
      <p:sp>
        <p:nvSpPr>
          <p:cNvPr id="5" name="Footer Placeholder 4">
            <a:extLst>
              <a:ext uri="{FF2B5EF4-FFF2-40B4-BE49-F238E27FC236}">
                <a16:creationId xmlns:a16="http://schemas.microsoft.com/office/drawing/2014/main" id="{A35AA0FE-377B-45CB-B4F9-FB46C3A7E7FB}"/>
              </a:ext>
            </a:extLst>
          </p:cNvPr>
          <p:cNvSpPr>
            <a:spLocks noGrp="1"/>
          </p:cNvSpPr>
          <p:nvPr>
            <p:ph type="ftr" sz="quarter" idx="11"/>
          </p:nvPr>
        </p:nvSpPr>
        <p:spPr/>
        <p:txBody>
          <a:bodyPr/>
          <a:lstStyle/>
          <a:p>
            <a:r>
              <a:rPr lang="fr-FR"/>
              <a:t>Toilettes sèches à Savalou </a:t>
            </a:r>
          </a:p>
        </p:txBody>
      </p:sp>
      <p:sp>
        <p:nvSpPr>
          <p:cNvPr id="6" name="Slide Number Placeholder 5">
            <a:extLst>
              <a:ext uri="{FF2B5EF4-FFF2-40B4-BE49-F238E27FC236}">
                <a16:creationId xmlns:a16="http://schemas.microsoft.com/office/drawing/2014/main" id="{1DAB757B-A49B-4F3D-B93A-BB65BF281934}"/>
              </a:ext>
            </a:extLst>
          </p:cNvPr>
          <p:cNvSpPr>
            <a:spLocks noGrp="1"/>
          </p:cNvSpPr>
          <p:nvPr>
            <p:ph type="sldNum" sz="quarter" idx="12"/>
          </p:nvPr>
        </p:nvSpPr>
        <p:spPr/>
        <p:txBody>
          <a:bodyPr/>
          <a:lstStyle/>
          <a:p>
            <a:fld id="{34743335-DC86-48EC-80B6-02F86211D56A}" type="slidenum">
              <a:rPr lang="fr-FR" smtClean="0"/>
              <a:t>‹#›</a:t>
            </a:fld>
            <a:endParaRPr lang="fr-FR"/>
          </a:p>
        </p:txBody>
      </p:sp>
    </p:spTree>
    <p:extLst>
      <p:ext uri="{BB962C8B-B14F-4D97-AF65-F5344CB8AC3E}">
        <p14:creationId xmlns:p14="http://schemas.microsoft.com/office/powerpoint/2010/main" val="115980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526A8-82DA-4FE5-BD8A-247A599756C0}"/>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96231412-FB2C-4759-A6E7-E5C97105077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a:extLst>
              <a:ext uri="{FF2B5EF4-FFF2-40B4-BE49-F238E27FC236}">
                <a16:creationId xmlns:a16="http://schemas.microsoft.com/office/drawing/2014/main" id="{97AC4E85-8BBB-4709-8750-0A0D76EAAB8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Date Placeholder 4">
            <a:extLst>
              <a:ext uri="{FF2B5EF4-FFF2-40B4-BE49-F238E27FC236}">
                <a16:creationId xmlns:a16="http://schemas.microsoft.com/office/drawing/2014/main" id="{2CC99826-14A1-485B-BD26-715A06386B22}"/>
              </a:ext>
            </a:extLst>
          </p:cNvPr>
          <p:cNvSpPr>
            <a:spLocks noGrp="1"/>
          </p:cNvSpPr>
          <p:nvPr>
            <p:ph type="dt" sz="half" idx="10"/>
          </p:nvPr>
        </p:nvSpPr>
        <p:spPr/>
        <p:txBody>
          <a:bodyPr/>
          <a:lstStyle/>
          <a:p>
            <a:fld id="{B86D1E58-012E-4386-A060-B7828623C27E}" type="datetime1">
              <a:rPr lang="fr-FR" smtClean="0"/>
              <a:t>11/10/2022</a:t>
            </a:fld>
            <a:endParaRPr lang="fr-FR"/>
          </a:p>
        </p:txBody>
      </p:sp>
      <p:sp>
        <p:nvSpPr>
          <p:cNvPr id="6" name="Footer Placeholder 5">
            <a:extLst>
              <a:ext uri="{FF2B5EF4-FFF2-40B4-BE49-F238E27FC236}">
                <a16:creationId xmlns:a16="http://schemas.microsoft.com/office/drawing/2014/main" id="{8CCC2ED3-B3B4-4FE7-B313-001B5F7C3DD1}"/>
              </a:ext>
            </a:extLst>
          </p:cNvPr>
          <p:cNvSpPr>
            <a:spLocks noGrp="1"/>
          </p:cNvSpPr>
          <p:nvPr>
            <p:ph type="ftr" sz="quarter" idx="11"/>
          </p:nvPr>
        </p:nvSpPr>
        <p:spPr/>
        <p:txBody>
          <a:bodyPr/>
          <a:lstStyle/>
          <a:p>
            <a:r>
              <a:rPr lang="fr-FR"/>
              <a:t>Toilettes sèches à Savalou </a:t>
            </a:r>
          </a:p>
        </p:txBody>
      </p:sp>
      <p:sp>
        <p:nvSpPr>
          <p:cNvPr id="7" name="Slide Number Placeholder 6">
            <a:extLst>
              <a:ext uri="{FF2B5EF4-FFF2-40B4-BE49-F238E27FC236}">
                <a16:creationId xmlns:a16="http://schemas.microsoft.com/office/drawing/2014/main" id="{40F6C86E-A25C-4720-B9BA-0B6BBD115859}"/>
              </a:ext>
            </a:extLst>
          </p:cNvPr>
          <p:cNvSpPr>
            <a:spLocks noGrp="1"/>
          </p:cNvSpPr>
          <p:nvPr>
            <p:ph type="sldNum" sz="quarter" idx="12"/>
          </p:nvPr>
        </p:nvSpPr>
        <p:spPr/>
        <p:txBody>
          <a:bodyPr/>
          <a:lstStyle/>
          <a:p>
            <a:fld id="{34743335-DC86-48EC-80B6-02F86211D56A}" type="slidenum">
              <a:rPr lang="fr-FR" smtClean="0"/>
              <a:t>‹#›</a:t>
            </a:fld>
            <a:endParaRPr lang="fr-FR"/>
          </a:p>
        </p:txBody>
      </p:sp>
    </p:spTree>
    <p:extLst>
      <p:ext uri="{BB962C8B-B14F-4D97-AF65-F5344CB8AC3E}">
        <p14:creationId xmlns:p14="http://schemas.microsoft.com/office/powerpoint/2010/main" val="1891968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0EB86-F930-4B67-8048-2E7B39DB1AEE}"/>
              </a:ext>
            </a:extLst>
          </p:cNvPr>
          <p:cNvSpPr>
            <a:spLocks noGrp="1"/>
          </p:cNvSpPr>
          <p:nvPr>
            <p:ph type="title"/>
          </p:nvPr>
        </p:nvSpPr>
        <p:spPr>
          <a:xfrm>
            <a:off x="839788" y="365125"/>
            <a:ext cx="10515600" cy="1325563"/>
          </a:xfrm>
        </p:spPr>
        <p:txBody>
          <a:bodyPr/>
          <a:lstStyle/>
          <a:p>
            <a:r>
              <a:rPr lang="en-US"/>
              <a:t>Click to edit Master title style</a:t>
            </a:r>
            <a:endParaRPr lang="fr-FR"/>
          </a:p>
        </p:txBody>
      </p:sp>
      <p:sp>
        <p:nvSpPr>
          <p:cNvPr id="3" name="Text Placeholder 2">
            <a:extLst>
              <a:ext uri="{FF2B5EF4-FFF2-40B4-BE49-F238E27FC236}">
                <a16:creationId xmlns:a16="http://schemas.microsoft.com/office/drawing/2014/main" id="{190F61CB-5587-49D6-824A-27167C2E415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25EB90D-0A94-4F58-81AC-E262ACB4DF1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a:extLst>
              <a:ext uri="{FF2B5EF4-FFF2-40B4-BE49-F238E27FC236}">
                <a16:creationId xmlns:a16="http://schemas.microsoft.com/office/drawing/2014/main" id="{35E2461B-2823-48A1-8F01-E58A422588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1BDF276-001B-474E-A797-0DE20CF615F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Date Placeholder 6">
            <a:extLst>
              <a:ext uri="{FF2B5EF4-FFF2-40B4-BE49-F238E27FC236}">
                <a16:creationId xmlns:a16="http://schemas.microsoft.com/office/drawing/2014/main" id="{2B58EA8A-23CF-4632-9D41-116E0F0F7C5D}"/>
              </a:ext>
            </a:extLst>
          </p:cNvPr>
          <p:cNvSpPr>
            <a:spLocks noGrp="1"/>
          </p:cNvSpPr>
          <p:nvPr>
            <p:ph type="dt" sz="half" idx="10"/>
          </p:nvPr>
        </p:nvSpPr>
        <p:spPr/>
        <p:txBody>
          <a:bodyPr/>
          <a:lstStyle/>
          <a:p>
            <a:fld id="{E5BC886F-2BD8-4714-B683-10B4F48CBEB0}" type="datetime1">
              <a:rPr lang="fr-FR" smtClean="0"/>
              <a:t>11/10/2022</a:t>
            </a:fld>
            <a:endParaRPr lang="fr-FR"/>
          </a:p>
        </p:txBody>
      </p:sp>
      <p:sp>
        <p:nvSpPr>
          <p:cNvPr id="8" name="Footer Placeholder 7">
            <a:extLst>
              <a:ext uri="{FF2B5EF4-FFF2-40B4-BE49-F238E27FC236}">
                <a16:creationId xmlns:a16="http://schemas.microsoft.com/office/drawing/2014/main" id="{09194C20-8D2D-460C-A193-1586A3687E0B}"/>
              </a:ext>
            </a:extLst>
          </p:cNvPr>
          <p:cNvSpPr>
            <a:spLocks noGrp="1"/>
          </p:cNvSpPr>
          <p:nvPr>
            <p:ph type="ftr" sz="quarter" idx="11"/>
          </p:nvPr>
        </p:nvSpPr>
        <p:spPr/>
        <p:txBody>
          <a:bodyPr/>
          <a:lstStyle/>
          <a:p>
            <a:r>
              <a:rPr lang="fr-FR"/>
              <a:t>Toilettes sèches à Savalou </a:t>
            </a:r>
          </a:p>
        </p:txBody>
      </p:sp>
      <p:sp>
        <p:nvSpPr>
          <p:cNvPr id="9" name="Slide Number Placeholder 8">
            <a:extLst>
              <a:ext uri="{FF2B5EF4-FFF2-40B4-BE49-F238E27FC236}">
                <a16:creationId xmlns:a16="http://schemas.microsoft.com/office/drawing/2014/main" id="{28D4C236-155C-4F20-986C-5097CBAD65A0}"/>
              </a:ext>
            </a:extLst>
          </p:cNvPr>
          <p:cNvSpPr>
            <a:spLocks noGrp="1"/>
          </p:cNvSpPr>
          <p:nvPr>
            <p:ph type="sldNum" sz="quarter" idx="12"/>
          </p:nvPr>
        </p:nvSpPr>
        <p:spPr/>
        <p:txBody>
          <a:bodyPr/>
          <a:lstStyle/>
          <a:p>
            <a:fld id="{34743335-DC86-48EC-80B6-02F86211D56A}" type="slidenum">
              <a:rPr lang="fr-FR" smtClean="0"/>
              <a:t>‹#›</a:t>
            </a:fld>
            <a:endParaRPr lang="fr-FR"/>
          </a:p>
        </p:txBody>
      </p:sp>
    </p:spTree>
    <p:extLst>
      <p:ext uri="{BB962C8B-B14F-4D97-AF65-F5344CB8AC3E}">
        <p14:creationId xmlns:p14="http://schemas.microsoft.com/office/powerpoint/2010/main" val="3997009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A609D-A5DF-470B-9510-6EF94363371B}"/>
              </a:ext>
            </a:extLst>
          </p:cNvPr>
          <p:cNvSpPr>
            <a:spLocks noGrp="1"/>
          </p:cNvSpPr>
          <p:nvPr>
            <p:ph type="title"/>
          </p:nvPr>
        </p:nvSpPr>
        <p:spPr/>
        <p:txBody>
          <a:bodyPr/>
          <a:lstStyle/>
          <a:p>
            <a:r>
              <a:rPr lang="en-US"/>
              <a:t>Click to edit Master title style</a:t>
            </a:r>
            <a:endParaRPr lang="fr-FR"/>
          </a:p>
        </p:txBody>
      </p:sp>
      <p:sp>
        <p:nvSpPr>
          <p:cNvPr id="3" name="Date Placeholder 2">
            <a:extLst>
              <a:ext uri="{FF2B5EF4-FFF2-40B4-BE49-F238E27FC236}">
                <a16:creationId xmlns:a16="http://schemas.microsoft.com/office/drawing/2014/main" id="{2BA20A3D-DA67-4836-90AB-CFB71ED1A57B}"/>
              </a:ext>
            </a:extLst>
          </p:cNvPr>
          <p:cNvSpPr>
            <a:spLocks noGrp="1"/>
          </p:cNvSpPr>
          <p:nvPr>
            <p:ph type="dt" sz="half" idx="10"/>
          </p:nvPr>
        </p:nvSpPr>
        <p:spPr/>
        <p:txBody>
          <a:bodyPr/>
          <a:lstStyle/>
          <a:p>
            <a:fld id="{10B6BE07-BA6B-40C1-86AD-8EE5042F00E5}" type="datetime1">
              <a:rPr lang="fr-FR" smtClean="0"/>
              <a:t>11/10/2022</a:t>
            </a:fld>
            <a:endParaRPr lang="fr-FR"/>
          </a:p>
        </p:txBody>
      </p:sp>
      <p:sp>
        <p:nvSpPr>
          <p:cNvPr id="4" name="Footer Placeholder 3">
            <a:extLst>
              <a:ext uri="{FF2B5EF4-FFF2-40B4-BE49-F238E27FC236}">
                <a16:creationId xmlns:a16="http://schemas.microsoft.com/office/drawing/2014/main" id="{F9E089F2-8E8C-40F0-8A72-A7828B00B388}"/>
              </a:ext>
            </a:extLst>
          </p:cNvPr>
          <p:cNvSpPr>
            <a:spLocks noGrp="1"/>
          </p:cNvSpPr>
          <p:nvPr>
            <p:ph type="ftr" sz="quarter" idx="11"/>
          </p:nvPr>
        </p:nvSpPr>
        <p:spPr/>
        <p:txBody>
          <a:bodyPr/>
          <a:lstStyle/>
          <a:p>
            <a:r>
              <a:rPr lang="fr-FR"/>
              <a:t>Toilettes sèches à Savalou </a:t>
            </a:r>
          </a:p>
        </p:txBody>
      </p:sp>
      <p:sp>
        <p:nvSpPr>
          <p:cNvPr id="5" name="Slide Number Placeholder 4">
            <a:extLst>
              <a:ext uri="{FF2B5EF4-FFF2-40B4-BE49-F238E27FC236}">
                <a16:creationId xmlns:a16="http://schemas.microsoft.com/office/drawing/2014/main" id="{97BAF873-DA47-446A-A017-E1883D7114FD}"/>
              </a:ext>
            </a:extLst>
          </p:cNvPr>
          <p:cNvSpPr>
            <a:spLocks noGrp="1"/>
          </p:cNvSpPr>
          <p:nvPr>
            <p:ph type="sldNum" sz="quarter" idx="12"/>
          </p:nvPr>
        </p:nvSpPr>
        <p:spPr/>
        <p:txBody>
          <a:bodyPr/>
          <a:lstStyle/>
          <a:p>
            <a:fld id="{34743335-DC86-48EC-80B6-02F86211D56A}" type="slidenum">
              <a:rPr lang="fr-FR" smtClean="0"/>
              <a:t>‹#›</a:t>
            </a:fld>
            <a:endParaRPr lang="fr-FR"/>
          </a:p>
        </p:txBody>
      </p:sp>
    </p:spTree>
    <p:extLst>
      <p:ext uri="{BB962C8B-B14F-4D97-AF65-F5344CB8AC3E}">
        <p14:creationId xmlns:p14="http://schemas.microsoft.com/office/powerpoint/2010/main" val="86514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240E38-87CB-40ED-A956-6EDF66D92D04}"/>
              </a:ext>
            </a:extLst>
          </p:cNvPr>
          <p:cNvSpPr>
            <a:spLocks noGrp="1"/>
          </p:cNvSpPr>
          <p:nvPr>
            <p:ph type="dt" sz="half" idx="10"/>
          </p:nvPr>
        </p:nvSpPr>
        <p:spPr/>
        <p:txBody>
          <a:bodyPr/>
          <a:lstStyle/>
          <a:p>
            <a:fld id="{2AD8C1F2-1E6F-440A-BD27-C2A6EC77AA4A}" type="datetime1">
              <a:rPr lang="fr-FR" smtClean="0"/>
              <a:t>11/10/2022</a:t>
            </a:fld>
            <a:endParaRPr lang="fr-FR"/>
          </a:p>
        </p:txBody>
      </p:sp>
      <p:sp>
        <p:nvSpPr>
          <p:cNvPr id="3" name="Footer Placeholder 2">
            <a:extLst>
              <a:ext uri="{FF2B5EF4-FFF2-40B4-BE49-F238E27FC236}">
                <a16:creationId xmlns:a16="http://schemas.microsoft.com/office/drawing/2014/main" id="{F9737790-8C9B-4727-84D1-707ADA8D43B7}"/>
              </a:ext>
            </a:extLst>
          </p:cNvPr>
          <p:cNvSpPr>
            <a:spLocks noGrp="1"/>
          </p:cNvSpPr>
          <p:nvPr>
            <p:ph type="ftr" sz="quarter" idx="11"/>
          </p:nvPr>
        </p:nvSpPr>
        <p:spPr/>
        <p:txBody>
          <a:bodyPr/>
          <a:lstStyle/>
          <a:p>
            <a:r>
              <a:rPr lang="fr-FR"/>
              <a:t>Toilettes sèches à Savalou </a:t>
            </a:r>
          </a:p>
        </p:txBody>
      </p:sp>
      <p:sp>
        <p:nvSpPr>
          <p:cNvPr id="4" name="Slide Number Placeholder 3">
            <a:extLst>
              <a:ext uri="{FF2B5EF4-FFF2-40B4-BE49-F238E27FC236}">
                <a16:creationId xmlns:a16="http://schemas.microsoft.com/office/drawing/2014/main" id="{DC146574-D043-4769-80B0-6204136CC188}"/>
              </a:ext>
            </a:extLst>
          </p:cNvPr>
          <p:cNvSpPr>
            <a:spLocks noGrp="1"/>
          </p:cNvSpPr>
          <p:nvPr>
            <p:ph type="sldNum" sz="quarter" idx="12"/>
          </p:nvPr>
        </p:nvSpPr>
        <p:spPr/>
        <p:txBody>
          <a:bodyPr/>
          <a:lstStyle/>
          <a:p>
            <a:fld id="{34743335-DC86-48EC-80B6-02F86211D56A}" type="slidenum">
              <a:rPr lang="fr-FR" smtClean="0"/>
              <a:t>‹#›</a:t>
            </a:fld>
            <a:endParaRPr lang="fr-FR"/>
          </a:p>
        </p:txBody>
      </p:sp>
    </p:spTree>
    <p:extLst>
      <p:ext uri="{BB962C8B-B14F-4D97-AF65-F5344CB8AC3E}">
        <p14:creationId xmlns:p14="http://schemas.microsoft.com/office/powerpoint/2010/main" val="1001816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A0D70-36C5-4070-B82E-952C2A08D5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Content Placeholder 2">
            <a:extLst>
              <a:ext uri="{FF2B5EF4-FFF2-40B4-BE49-F238E27FC236}">
                <a16:creationId xmlns:a16="http://schemas.microsoft.com/office/drawing/2014/main" id="{9CF68C74-070D-4C09-9DC9-A4973E43A8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a:extLst>
              <a:ext uri="{FF2B5EF4-FFF2-40B4-BE49-F238E27FC236}">
                <a16:creationId xmlns:a16="http://schemas.microsoft.com/office/drawing/2014/main" id="{8A4FE261-36B7-4EC9-BDA3-20DC1D5661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8D4A56-7EAD-4314-9994-0E2DDC2B2EC9}"/>
              </a:ext>
            </a:extLst>
          </p:cNvPr>
          <p:cNvSpPr>
            <a:spLocks noGrp="1"/>
          </p:cNvSpPr>
          <p:nvPr>
            <p:ph type="dt" sz="half" idx="10"/>
          </p:nvPr>
        </p:nvSpPr>
        <p:spPr/>
        <p:txBody>
          <a:bodyPr/>
          <a:lstStyle/>
          <a:p>
            <a:fld id="{43AF1F2E-EEC7-4306-A622-F55D88673776}" type="datetime1">
              <a:rPr lang="fr-FR" smtClean="0"/>
              <a:t>11/10/2022</a:t>
            </a:fld>
            <a:endParaRPr lang="fr-FR"/>
          </a:p>
        </p:txBody>
      </p:sp>
      <p:sp>
        <p:nvSpPr>
          <p:cNvPr id="6" name="Footer Placeholder 5">
            <a:extLst>
              <a:ext uri="{FF2B5EF4-FFF2-40B4-BE49-F238E27FC236}">
                <a16:creationId xmlns:a16="http://schemas.microsoft.com/office/drawing/2014/main" id="{587C23F8-38FA-4A4D-B650-B6CC1629DAAC}"/>
              </a:ext>
            </a:extLst>
          </p:cNvPr>
          <p:cNvSpPr>
            <a:spLocks noGrp="1"/>
          </p:cNvSpPr>
          <p:nvPr>
            <p:ph type="ftr" sz="quarter" idx="11"/>
          </p:nvPr>
        </p:nvSpPr>
        <p:spPr/>
        <p:txBody>
          <a:bodyPr/>
          <a:lstStyle/>
          <a:p>
            <a:r>
              <a:rPr lang="fr-FR"/>
              <a:t>Toilettes sèches à Savalou </a:t>
            </a:r>
          </a:p>
        </p:txBody>
      </p:sp>
      <p:sp>
        <p:nvSpPr>
          <p:cNvPr id="7" name="Slide Number Placeholder 6">
            <a:extLst>
              <a:ext uri="{FF2B5EF4-FFF2-40B4-BE49-F238E27FC236}">
                <a16:creationId xmlns:a16="http://schemas.microsoft.com/office/drawing/2014/main" id="{675E43B2-5A1B-4894-80BD-EE3868C86DAE}"/>
              </a:ext>
            </a:extLst>
          </p:cNvPr>
          <p:cNvSpPr>
            <a:spLocks noGrp="1"/>
          </p:cNvSpPr>
          <p:nvPr>
            <p:ph type="sldNum" sz="quarter" idx="12"/>
          </p:nvPr>
        </p:nvSpPr>
        <p:spPr/>
        <p:txBody>
          <a:bodyPr/>
          <a:lstStyle/>
          <a:p>
            <a:fld id="{34743335-DC86-48EC-80B6-02F86211D56A}" type="slidenum">
              <a:rPr lang="fr-FR" smtClean="0"/>
              <a:t>‹#›</a:t>
            </a:fld>
            <a:endParaRPr lang="fr-FR"/>
          </a:p>
        </p:txBody>
      </p:sp>
    </p:spTree>
    <p:extLst>
      <p:ext uri="{BB962C8B-B14F-4D97-AF65-F5344CB8AC3E}">
        <p14:creationId xmlns:p14="http://schemas.microsoft.com/office/powerpoint/2010/main" val="475784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D7B9D-967B-4588-9C29-155D4C34D61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Picture Placeholder 2">
            <a:extLst>
              <a:ext uri="{FF2B5EF4-FFF2-40B4-BE49-F238E27FC236}">
                <a16:creationId xmlns:a16="http://schemas.microsoft.com/office/drawing/2014/main" id="{58216518-AE02-4B48-8740-D8D35CBA12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a:extLst>
              <a:ext uri="{FF2B5EF4-FFF2-40B4-BE49-F238E27FC236}">
                <a16:creationId xmlns:a16="http://schemas.microsoft.com/office/drawing/2014/main" id="{AE3A5E16-0B81-4950-8254-BB09331AD6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AD07B1C-7879-4F76-9FF1-5109BF9DA53A}"/>
              </a:ext>
            </a:extLst>
          </p:cNvPr>
          <p:cNvSpPr>
            <a:spLocks noGrp="1"/>
          </p:cNvSpPr>
          <p:nvPr>
            <p:ph type="dt" sz="half" idx="10"/>
          </p:nvPr>
        </p:nvSpPr>
        <p:spPr/>
        <p:txBody>
          <a:bodyPr/>
          <a:lstStyle/>
          <a:p>
            <a:fld id="{52499031-FC84-47DF-8281-2EB58C766708}" type="datetime1">
              <a:rPr lang="fr-FR" smtClean="0"/>
              <a:t>11/10/2022</a:t>
            </a:fld>
            <a:endParaRPr lang="fr-FR"/>
          </a:p>
        </p:txBody>
      </p:sp>
      <p:sp>
        <p:nvSpPr>
          <p:cNvPr id="6" name="Footer Placeholder 5">
            <a:extLst>
              <a:ext uri="{FF2B5EF4-FFF2-40B4-BE49-F238E27FC236}">
                <a16:creationId xmlns:a16="http://schemas.microsoft.com/office/drawing/2014/main" id="{17E3C7B9-7529-4EC4-98B9-B9EF5494126D}"/>
              </a:ext>
            </a:extLst>
          </p:cNvPr>
          <p:cNvSpPr>
            <a:spLocks noGrp="1"/>
          </p:cNvSpPr>
          <p:nvPr>
            <p:ph type="ftr" sz="quarter" idx="11"/>
          </p:nvPr>
        </p:nvSpPr>
        <p:spPr/>
        <p:txBody>
          <a:bodyPr/>
          <a:lstStyle/>
          <a:p>
            <a:r>
              <a:rPr lang="fr-FR"/>
              <a:t>Toilettes sèches à Savalou </a:t>
            </a:r>
          </a:p>
        </p:txBody>
      </p:sp>
      <p:sp>
        <p:nvSpPr>
          <p:cNvPr id="7" name="Slide Number Placeholder 6">
            <a:extLst>
              <a:ext uri="{FF2B5EF4-FFF2-40B4-BE49-F238E27FC236}">
                <a16:creationId xmlns:a16="http://schemas.microsoft.com/office/drawing/2014/main" id="{A36EEC93-1611-4C9E-928D-99BC0375D08D}"/>
              </a:ext>
            </a:extLst>
          </p:cNvPr>
          <p:cNvSpPr>
            <a:spLocks noGrp="1"/>
          </p:cNvSpPr>
          <p:nvPr>
            <p:ph type="sldNum" sz="quarter" idx="12"/>
          </p:nvPr>
        </p:nvSpPr>
        <p:spPr/>
        <p:txBody>
          <a:bodyPr/>
          <a:lstStyle/>
          <a:p>
            <a:fld id="{34743335-DC86-48EC-80B6-02F86211D56A}" type="slidenum">
              <a:rPr lang="fr-FR" smtClean="0"/>
              <a:t>‹#›</a:t>
            </a:fld>
            <a:endParaRPr lang="fr-FR"/>
          </a:p>
        </p:txBody>
      </p:sp>
    </p:spTree>
    <p:extLst>
      <p:ext uri="{BB962C8B-B14F-4D97-AF65-F5344CB8AC3E}">
        <p14:creationId xmlns:p14="http://schemas.microsoft.com/office/powerpoint/2010/main" val="3086576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0AEA1D-39A1-4CC8-BFEA-D0B876AF83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FR"/>
          </a:p>
        </p:txBody>
      </p:sp>
      <p:sp>
        <p:nvSpPr>
          <p:cNvPr id="3" name="Text Placeholder 2">
            <a:extLst>
              <a:ext uri="{FF2B5EF4-FFF2-40B4-BE49-F238E27FC236}">
                <a16:creationId xmlns:a16="http://schemas.microsoft.com/office/drawing/2014/main" id="{9403F3E9-55A6-4664-A38A-F9A3965EE45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3A1C0B5B-9D4D-4D5A-823E-9D82621631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1BD341-D770-4D2F-AAC8-D7F7229A33F2}" type="datetime1">
              <a:rPr lang="fr-FR" smtClean="0"/>
              <a:t>11/10/2022</a:t>
            </a:fld>
            <a:endParaRPr lang="fr-FR"/>
          </a:p>
        </p:txBody>
      </p:sp>
      <p:sp>
        <p:nvSpPr>
          <p:cNvPr id="5" name="Footer Placeholder 4">
            <a:extLst>
              <a:ext uri="{FF2B5EF4-FFF2-40B4-BE49-F238E27FC236}">
                <a16:creationId xmlns:a16="http://schemas.microsoft.com/office/drawing/2014/main" id="{C907B396-086F-47E0-AD2B-F5E4E2586E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Toilettes sèches à Savalou </a:t>
            </a:r>
          </a:p>
        </p:txBody>
      </p:sp>
      <p:sp>
        <p:nvSpPr>
          <p:cNvPr id="6" name="Slide Number Placeholder 5">
            <a:extLst>
              <a:ext uri="{FF2B5EF4-FFF2-40B4-BE49-F238E27FC236}">
                <a16:creationId xmlns:a16="http://schemas.microsoft.com/office/drawing/2014/main" id="{CE329EF6-C4D7-495E-B33B-D68E963243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743335-DC86-48EC-80B6-02F86211D56A}" type="slidenum">
              <a:rPr lang="fr-FR" smtClean="0"/>
              <a:t>‹#›</a:t>
            </a:fld>
            <a:endParaRPr lang="fr-FR"/>
          </a:p>
        </p:txBody>
      </p:sp>
    </p:spTree>
    <p:extLst>
      <p:ext uri="{BB962C8B-B14F-4D97-AF65-F5344CB8AC3E}">
        <p14:creationId xmlns:p14="http://schemas.microsoft.com/office/powerpoint/2010/main" val="42444022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5.emf"/><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oleObject" Target="../embeddings/oleObject1.bin"/><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6.jpeg"/><Relationship Id="rId7" Type="http://schemas.openxmlformats.org/officeDocument/2006/relationships/image" Target="../media/image35.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4.jpeg"/><Relationship Id="rId11" Type="http://schemas.openxmlformats.org/officeDocument/2006/relationships/image" Target="../media/image39.jpeg"/><Relationship Id="rId5" Type="http://schemas.openxmlformats.org/officeDocument/2006/relationships/image" Target="../media/image4.png"/><Relationship Id="rId10" Type="http://schemas.openxmlformats.org/officeDocument/2006/relationships/image" Target="../media/image38.jpeg"/><Relationship Id="rId4" Type="http://schemas.openxmlformats.org/officeDocument/2006/relationships/image" Target="../media/image3.jpeg"/><Relationship Id="rId9" Type="http://schemas.openxmlformats.org/officeDocument/2006/relationships/image" Target="../media/image37.jpeg"/></Relationships>
</file>

<file path=ppt/slides/_rels/slide11.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2.JPG"/><Relationship Id="rId7" Type="http://schemas.openxmlformats.org/officeDocument/2006/relationships/image" Target="../media/image41.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0.jpeg"/><Relationship Id="rId11" Type="http://schemas.openxmlformats.org/officeDocument/2006/relationships/image" Target="../media/image45.jpeg"/><Relationship Id="rId5" Type="http://schemas.openxmlformats.org/officeDocument/2006/relationships/image" Target="../media/image4.png"/><Relationship Id="rId10" Type="http://schemas.openxmlformats.org/officeDocument/2006/relationships/image" Target="../media/image44.jpeg"/><Relationship Id="rId4" Type="http://schemas.openxmlformats.org/officeDocument/2006/relationships/image" Target="../media/image3.jpeg"/><Relationship Id="rId9" Type="http://schemas.openxmlformats.org/officeDocument/2006/relationships/image" Target="../media/image43.jpeg"/></Relationships>
</file>

<file path=ppt/slides/_rels/slide12.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6.jpeg"/><Relationship Id="rId7" Type="http://schemas.openxmlformats.org/officeDocument/2006/relationships/image" Target="../media/image47.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6.jpeg"/><Relationship Id="rId5" Type="http://schemas.openxmlformats.org/officeDocument/2006/relationships/image" Target="../media/image4.png"/><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6.jpeg"/><Relationship Id="rId7" Type="http://schemas.openxmlformats.org/officeDocument/2006/relationships/image" Target="../media/image50.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pn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6.jpeg"/><Relationship Id="rId7" Type="http://schemas.openxmlformats.org/officeDocument/2006/relationships/image" Target="../media/image53.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2.jpeg"/><Relationship Id="rId5" Type="http://schemas.openxmlformats.org/officeDocument/2006/relationships/image" Target="../media/image4.png"/><Relationship Id="rId10" Type="http://schemas.openxmlformats.org/officeDocument/2006/relationships/image" Target="../media/image56.jpeg"/><Relationship Id="rId4" Type="http://schemas.openxmlformats.org/officeDocument/2006/relationships/image" Target="../media/image3.jpeg"/><Relationship Id="rId9" Type="http://schemas.openxmlformats.org/officeDocument/2006/relationships/image" Target="../media/image55.jpeg"/></Relationships>
</file>

<file path=ppt/slides/_rels/slide18.xml.rels><?xml version="1.0" encoding="UTF-8" standalone="yes"?>
<Relationships xmlns="http://schemas.openxmlformats.org/package/2006/relationships"><Relationship Id="rId8" Type="http://schemas.openxmlformats.org/officeDocument/2006/relationships/image" Target="../media/image59.jpeg"/><Relationship Id="rId13" Type="http://schemas.openxmlformats.org/officeDocument/2006/relationships/image" Target="../media/image64.jpeg"/><Relationship Id="rId3" Type="http://schemas.openxmlformats.org/officeDocument/2006/relationships/image" Target="../media/image6.jpeg"/><Relationship Id="rId7" Type="http://schemas.openxmlformats.org/officeDocument/2006/relationships/image" Target="../media/image58.png"/><Relationship Id="rId12" Type="http://schemas.openxmlformats.org/officeDocument/2006/relationships/image" Target="../media/image63.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7.jpeg"/><Relationship Id="rId11" Type="http://schemas.openxmlformats.org/officeDocument/2006/relationships/image" Target="../media/image62.jpeg"/><Relationship Id="rId5" Type="http://schemas.openxmlformats.org/officeDocument/2006/relationships/image" Target="../media/image4.png"/><Relationship Id="rId10" Type="http://schemas.openxmlformats.org/officeDocument/2006/relationships/image" Target="../media/image61.jpeg"/><Relationship Id="rId4" Type="http://schemas.openxmlformats.org/officeDocument/2006/relationships/image" Target="../media/image3.jpeg"/><Relationship Id="rId9" Type="http://schemas.openxmlformats.org/officeDocument/2006/relationships/image" Target="../media/image60.jpeg"/><Relationship Id="rId14" Type="http://schemas.openxmlformats.org/officeDocument/2006/relationships/image" Target="../media/image65.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66.jpeg"/><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4.pn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4.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4.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JP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JPG"/><Relationship Id="rId5" Type="http://schemas.openxmlformats.org/officeDocument/2006/relationships/image" Target="../media/image4.png"/><Relationship Id="rId10" Type="http://schemas.openxmlformats.org/officeDocument/2006/relationships/image" Target="../media/image19.jpeg"/><Relationship Id="rId4" Type="http://schemas.openxmlformats.org/officeDocument/2006/relationships/image" Target="../media/image3.jpeg"/><Relationship Id="rId9" Type="http://schemas.openxmlformats.org/officeDocument/2006/relationships/image" Target="../media/image18.jpeg"/></Relationships>
</file>

<file path=ppt/slides/_rels/slide7.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6.jpeg"/><Relationship Id="rId7"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4.png"/><Relationship Id="rId10" Type="http://schemas.openxmlformats.org/officeDocument/2006/relationships/image" Target="../media/image24.jpeg"/><Relationship Id="rId4" Type="http://schemas.openxmlformats.org/officeDocument/2006/relationships/image" Target="../media/image3.jpeg"/><Relationship Id="rId9" Type="http://schemas.openxmlformats.org/officeDocument/2006/relationships/image" Target="../media/image23.jpeg"/></Relationships>
</file>

<file path=ppt/slides/_rels/slide8.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6.jpeg"/><Relationship Id="rId7"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28.png"/></Relationships>
</file>

<file path=ppt/slides/_rels/slide9.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6.jpeg"/><Relationship Id="rId7" Type="http://schemas.openxmlformats.org/officeDocument/2006/relationships/image" Target="../media/image30.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4.png"/><Relationship Id="rId10" Type="http://schemas.openxmlformats.org/officeDocument/2006/relationships/image" Target="../media/image33.jpeg"/><Relationship Id="rId4" Type="http://schemas.openxmlformats.org/officeDocument/2006/relationships/image" Target="../media/image3.jpeg"/><Relationship Id="rId9" Type="http://schemas.openxmlformats.org/officeDocument/2006/relationships/image" Target="../media/image3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5">
            <a:extLst>
              <a:ext uri="{FF2B5EF4-FFF2-40B4-BE49-F238E27FC236}">
                <a16:creationId xmlns:a16="http://schemas.microsoft.com/office/drawing/2014/main" id="{71EA10A9-71B8-4965-8540-E942278F65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85340" y="6302930"/>
            <a:ext cx="900494" cy="393683"/>
          </a:xfrm>
          <a:prstGeom prst="rect">
            <a:avLst/>
          </a:prstGeom>
        </p:spPr>
      </p:pic>
      <p:pic>
        <p:nvPicPr>
          <p:cNvPr id="6" name="Image 4">
            <a:extLst>
              <a:ext uri="{FF2B5EF4-FFF2-40B4-BE49-F238E27FC236}">
                <a16:creationId xmlns:a16="http://schemas.microsoft.com/office/drawing/2014/main" id="{1958BE0E-016F-454F-9ED6-8FC296C3EE29}"/>
              </a:ext>
            </a:extLst>
          </p:cNvPr>
          <p:cNvPicPr>
            <a:picLocks noChangeAspect="1"/>
          </p:cNvPicPr>
          <p:nvPr/>
        </p:nvPicPr>
        <p:blipFill rotWithShape="1">
          <a:blip r:embed="rId3">
            <a:extLst>
              <a:ext uri="{28A0092B-C50C-407E-A947-70E740481C1C}">
                <a14:useLocalDpi xmlns:a14="http://schemas.microsoft.com/office/drawing/2010/main" val="0"/>
              </a:ext>
            </a:extLst>
          </a:blip>
          <a:srcRect t="1245" r="1265" b="1395"/>
          <a:stretch/>
        </p:blipFill>
        <p:spPr>
          <a:xfrm>
            <a:off x="11525775" y="5946943"/>
            <a:ext cx="587928" cy="856286"/>
          </a:xfrm>
          <a:prstGeom prst="rect">
            <a:avLst/>
          </a:prstGeom>
        </p:spPr>
      </p:pic>
      <p:pic>
        <p:nvPicPr>
          <p:cNvPr id="8" name="Picture 7">
            <a:extLst>
              <a:ext uri="{FF2B5EF4-FFF2-40B4-BE49-F238E27FC236}">
                <a16:creationId xmlns:a16="http://schemas.microsoft.com/office/drawing/2014/main" id="{C108DCD3-C827-4577-B591-99E02E5E613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10" name="Picture 9">
            <a:extLst>
              <a:ext uri="{FF2B5EF4-FFF2-40B4-BE49-F238E27FC236}">
                <a16:creationId xmlns:a16="http://schemas.microsoft.com/office/drawing/2014/main" id="{4C0766C9-DC9E-4F26-BC69-CB729D93C9E3}"/>
              </a:ext>
            </a:extLst>
          </p:cNvPr>
          <p:cNvPicPr>
            <a:picLocks noChangeAspect="1"/>
          </p:cNvPicPr>
          <p:nvPr/>
        </p:nvPicPr>
        <p:blipFill>
          <a:blip r:embed="rId5"/>
          <a:stretch>
            <a:fillRect/>
          </a:stretch>
        </p:blipFill>
        <p:spPr>
          <a:xfrm>
            <a:off x="10824912" y="6194178"/>
            <a:ext cx="587928" cy="503938"/>
          </a:xfrm>
          <a:prstGeom prst="rect">
            <a:avLst/>
          </a:prstGeom>
        </p:spPr>
      </p:pic>
      <p:sp>
        <p:nvSpPr>
          <p:cNvPr id="11" name="Slide Number Placeholder 10">
            <a:extLst>
              <a:ext uri="{FF2B5EF4-FFF2-40B4-BE49-F238E27FC236}">
                <a16:creationId xmlns:a16="http://schemas.microsoft.com/office/drawing/2014/main" id="{B790F8B5-9D98-4F27-BB29-9D5128963CC3}"/>
              </a:ext>
            </a:extLst>
          </p:cNvPr>
          <p:cNvSpPr>
            <a:spLocks noGrp="1"/>
          </p:cNvSpPr>
          <p:nvPr>
            <p:ph type="sldNum" sz="quarter" idx="12"/>
          </p:nvPr>
        </p:nvSpPr>
        <p:spPr>
          <a:xfrm>
            <a:off x="8476559" y="6349543"/>
            <a:ext cx="587928" cy="365125"/>
          </a:xfrm>
        </p:spPr>
        <p:txBody>
          <a:bodyPr/>
          <a:lstStyle/>
          <a:p>
            <a:fld id="{34743335-DC86-48EC-80B6-02F86211D56A}" type="slidenum">
              <a:rPr lang="fr-FR" smtClean="0"/>
              <a:t>1</a:t>
            </a:fld>
            <a:r>
              <a:rPr lang="fr-FR" dirty="0"/>
              <a:t>/20</a:t>
            </a:r>
          </a:p>
        </p:txBody>
      </p:sp>
      <p:cxnSp>
        <p:nvCxnSpPr>
          <p:cNvPr id="13" name="Straight Connector 12">
            <a:extLst>
              <a:ext uri="{FF2B5EF4-FFF2-40B4-BE49-F238E27FC236}">
                <a16:creationId xmlns:a16="http://schemas.microsoft.com/office/drawing/2014/main" id="{00185A95-F339-4820-99EA-B90F481A3FDB}"/>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sp>
        <p:nvSpPr>
          <p:cNvPr id="14" name="TextBox 13">
            <a:extLst>
              <a:ext uri="{FF2B5EF4-FFF2-40B4-BE49-F238E27FC236}">
                <a16:creationId xmlns:a16="http://schemas.microsoft.com/office/drawing/2014/main" id="{AAB34061-70B3-49A1-A9FC-A00B9CEBF191}"/>
              </a:ext>
            </a:extLst>
          </p:cNvPr>
          <p:cNvSpPr txBox="1"/>
          <p:nvPr/>
        </p:nvSpPr>
        <p:spPr>
          <a:xfrm>
            <a:off x="645952" y="545283"/>
            <a:ext cx="10519795" cy="923330"/>
          </a:xfrm>
          <a:prstGeom prst="rect">
            <a:avLst/>
          </a:prstGeom>
          <a:noFill/>
        </p:spPr>
        <p:txBody>
          <a:bodyPr wrap="square" rtlCol="0">
            <a:spAutoFit/>
          </a:bodyPr>
          <a:lstStyle/>
          <a:p>
            <a:pPr algn="ctr"/>
            <a:r>
              <a:rPr lang="fr-FR" sz="5400" dirty="0">
                <a:solidFill>
                  <a:schemeClr val="accent1">
                    <a:lumMod val="75000"/>
                  </a:schemeClr>
                </a:solidFill>
              </a:rPr>
              <a:t>Toilettes sèches agroécologiques</a:t>
            </a:r>
          </a:p>
        </p:txBody>
      </p:sp>
      <p:sp>
        <p:nvSpPr>
          <p:cNvPr id="12" name="Date Placeholder 11">
            <a:extLst>
              <a:ext uri="{FF2B5EF4-FFF2-40B4-BE49-F238E27FC236}">
                <a16:creationId xmlns:a16="http://schemas.microsoft.com/office/drawing/2014/main" id="{01B6BE7A-783B-45D4-9144-445A6A105111}"/>
              </a:ext>
            </a:extLst>
          </p:cNvPr>
          <p:cNvSpPr>
            <a:spLocks noGrp="1"/>
          </p:cNvSpPr>
          <p:nvPr>
            <p:ph type="dt" sz="half" idx="10"/>
          </p:nvPr>
        </p:nvSpPr>
        <p:spPr>
          <a:xfrm>
            <a:off x="2037318" y="6356350"/>
            <a:ext cx="936290" cy="365125"/>
          </a:xfrm>
        </p:spPr>
        <p:txBody>
          <a:bodyPr/>
          <a:lstStyle/>
          <a:p>
            <a:fld id="{C605336E-93A8-4C7A-85D3-A6FB80D3EE66}" type="datetime1">
              <a:rPr lang="fr-FR" smtClean="0"/>
              <a:t>11/10/2022</a:t>
            </a:fld>
            <a:endParaRPr lang="fr-FR" dirty="0"/>
          </a:p>
        </p:txBody>
      </p:sp>
      <p:graphicFrame>
        <p:nvGraphicFramePr>
          <p:cNvPr id="2" name="Object 1">
            <a:extLst>
              <a:ext uri="{FF2B5EF4-FFF2-40B4-BE49-F238E27FC236}">
                <a16:creationId xmlns:a16="http://schemas.microsoft.com/office/drawing/2014/main" id="{E9F12362-2E01-4CA8-A71E-E9F85F513B80}"/>
              </a:ext>
            </a:extLst>
          </p:cNvPr>
          <p:cNvGraphicFramePr>
            <a:graphicFrameLocks noChangeAspect="1"/>
          </p:cNvGraphicFramePr>
          <p:nvPr>
            <p:extLst>
              <p:ext uri="{D42A27DB-BD31-4B8C-83A1-F6EECF244321}">
                <p14:modId xmlns:p14="http://schemas.microsoft.com/office/powerpoint/2010/main" val="3667524111"/>
              </p:ext>
            </p:extLst>
          </p:nvPr>
        </p:nvGraphicFramePr>
        <p:xfrm>
          <a:off x="351988" y="1819275"/>
          <a:ext cx="8124571" cy="3219450"/>
        </p:xfrm>
        <a:graphic>
          <a:graphicData uri="http://schemas.openxmlformats.org/presentationml/2006/ole">
            <mc:AlternateContent xmlns:mc="http://schemas.openxmlformats.org/markup-compatibility/2006">
              <mc:Choice xmlns:v="urn:schemas-microsoft-com:vml" Requires="v">
                <p:oleObj name="Acrobat Document" r:id="rId6" imgW="13515769" imgH="5352715" progId="AcroExch.Document.DC">
                  <p:embed/>
                </p:oleObj>
              </mc:Choice>
              <mc:Fallback>
                <p:oleObj name="Acrobat Document" r:id="rId6" imgW="13515769" imgH="5352715" progId="AcroExch.Document.DC">
                  <p:embed/>
                  <p:pic>
                    <p:nvPicPr>
                      <p:cNvPr id="2" name="Object 1">
                        <a:extLst>
                          <a:ext uri="{FF2B5EF4-FFF2-40B4-BE49-F238E27FC236}">
                            <a16:creationId xmlns:a16="http://schemas.microsoft.com/office/drawing/2014/main" id="{E9F12362-2E01-4CA8-A71E-E9F85F513B80}"/>
                          </a:ext>
                        </a:extLst>
                      </p:cNvPr>
                      <p:cNvPicPr/>
                      <p:nvPr/>
                    </p:nvPicPr>
                    <p:blipFill>
                      <a:blip r:embed="rId7"/>
                      <a:stretch>
                        <a:fillRect/>
                      </a:stretch>
                    </p:blipFill>
                    <p:spPr>
                      <a:xfrm>
                        <a:off x="351988" y="1819275"/>
                        <a:ext cx="8124571" cy="3219450"/>
                      </a:xfrm>
                      <a:prstGeom prst="rect">
                        <a:avLst/>
                      </a:prstGeom>
                    </p:spPr>
                  </p:pic>
                </p:oleObj>
              </mc:Fallback>
            </mc:AlternateContent>
          </a:graphicData>
        </a:graphic>
      </p:graphicFrame>
      <p:sp>
        <p:nvSpPr>
          <p:cNvPr id="15" name="Footer Placeholder 1">
            <a:extLst>
              <a:ext uri="{FF2B5EF4-FFF2-40B4-BE49-F238E27FC236}">
                <a16:creationId xmlns:a16="http://schemas.microsoft.com/office/drawing/2014/main" id="{1F2898D0-3A9E-452E-AE75-215E872C5578}"/>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5475757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05B86E9D-6958-4953-B7DC-7326000CAF78}"/>
              </a:ext>
            </a:extLst>
          </p:cNvPr>
          <p:cNvSpPr/>
          <p:nvPr/>
        </p:nvSpPr>
        <p:spPr>
          <a:xfrm>
            <a:off x="645952" y="635840"/>
            <a:ext cx="6526709" cy="3322065"/>
          </a:xfrm>
          <a:prstGeom prst="rect">
            <a:avLst/>
          </a:prstGeom>
          <a:solidFill>
            <a:schemeClr val="accent1">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p:txBody>
          <a:bodyPr/>
          <a:lstStyle/>
          <a:p>
            <a:fld id="{34743335-DC86-48EC-80B6-02F86211D56A}" type="slidenum">
              <a:rPr lang="fr-FR" smtClean="0"/>
              <a:t>10</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pic>
        <p:nvPicPr>
          <p:cNvPr id="11" name="Picture 10" descr="A small red and white building&#10;&#10;Description automatically generated with low confidence">
            <a:extLst>
              <a:ext uri="{FF2B5EF4-FFF2-40B4-BE49-F238E27FC236}">
                <a16:creationId xmlns:a16="http://schemas.microsoft.com/office/drawing/2014/main" id="{83B460B9-B6B3-40F9-AB25-A187231BE90B}"/>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338278" y="3960311"/>
            <a:ext cx="2162375" cy="2054221"/>
          </a:xfrm>
          <a:prstGeom prst="rect">
            <a:avLst/>
          </a:prstGeom>
        </p:spPr>
      </p:pic>
      <p:pic>
        <p:nvPicPr>
          <p:cNvPr id="12" name="Picture 11" descr="A small white and red building&#10;&#10;Description automatically generated with low confidence">
            <a:extLst>
              <a:ext uri="{FF2B5EF4-FFF2-40B4-BE49-F238E27FC236}">
                <a16:creationId xmlns:a16="http://schemas.microsoft.com/office/drawing/2014/main" id="{570623FF-0906-4502-B160-F4EEF5CBD7DB}"/>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9536075" y="3957905"/>
            <a:ext cx="2289496" cy="2068058"/>
          </a:xfrm>
          <a:prstGeom prst="rect">
            <a:avLst/>
          </a:prstGeom>
        </p:spPr>
      </p:pic>
      <p:sp>
        <p:nvSpPr>
          <p:cNvPr id="13" name="TextBox 12">
            <a:extLst>
              <a:ext uri="{FF2B5EF4-FFF2-40B4-BE49-F238E27FC236}">
                <a16:creationId xmlns:a16="http://schemas.microsoft.com/office/drawing/2014/main" id="{F3CE9A14-3A8A-4375-BC5D-5FF7C1B7FB03}"/>
              </a:ext>
            </a:extLst>
          </p:cNvPr>
          <p:cNvSpPr txBox="1"/>
          <p:nvPr/>
        </p:nvSpPr>
        <p:spPr>
          <a:xfrm>
            <a:off x="570615" y="765438"/>
            <a:ext cx="6651886" cy="3416320"/>
          </a:xfrm>
          <a:prstGeom prst="rect">
            <a:avLst/>
          </a:prstGeom>
          <a:noFill/>
        </p:spPr>
        <p:txBody>
          <a:bodyPr wrap="none" rtlCol="0">
            <a:spAutoFit/>
          </a:bodyPr>
          <a:lstStyle/>
          <a:p>
            <a:r>
              <a:rPr lang="fr-FR" dirty="0"/>
              <a:t>Le 13 février 2022, les toilettes ont été inaugurées en grande pompe.</a:t>
            </a:r>
          </a:p>
          <a:p>
            <a:r>
              <a:rPr lang="fr-FR" dirty="0"/>
              <a:t>Etaient présents :</a:t>
            </a:r>
          </a:p>
          <a:p>
            <a:pPr marL="285750" indent="-285750">
              <a:buClr>
                <a:srgbClr val="0070C0"/>
              </a:buClr>
              <a:buFont typeface="Arial" panose="020B0604020202020204" pitchFamily="34" charset="0"/>
              <a:buChar char="•"/>
            </a:pPr>
            <a:r>
              <a:rPr lang="fr-FR" dirty="0"/>
              <a:t>Le Président de l’ADCS</a:t>
            </a:r>
          </a:p>
          <a:p>
            <a:pPr marL="285750" indent="-285750">
              <a:buClr>
                <a:srgbClr val="0070C0"/>
              </a:buClr>
              <a:buFont typeface="Arial" panose="020B0604020202020204" pitchFamily="34" charset="0"/>
              <a:buChar char="•"/>
            </a:pPr>
            <a:r>
              <a:rPr lang="fr-FR" dirty="0"/>
              <a:t>Le Maire et les conseillers,</a:t>
            </a:r>
          </a:p>
          <a:p>
            <a:pPr marL="285750" indent="-285750">
              <a:buClr>
                <a:srgbClr val="0070C0"/>
              </a:buClr>
              <a:buFont typeface="Arial" panose="020B0604020202020204" pitchFamily="34" charset="0"/>
              <a:buChar char="•"/>
            </a:pPr>
            <a:r>
              <a:rPr lang="fr-FR" dirty="0"/>
              <a:t>Le Préfet,</a:t>
            </a:r>
          </a:p>
          <a:p>
            <a:pPr marL="285750" indent="-285750">
              <a:buClr>
                <a:srgbClr val="0070C0"/>
              </a:buClr>
              <a:buFont typeface="Arial" panose="020B0604020202020204" pitchFamily="34" charset="0"/>
              <a:buChar char="•"/>
            </a:pPr>
            <a:r>
              <a:rPr lang="fr-FR" dirty="0"/>
              <a:t>5 membres du Rotary Paris Avenir,</a:t>
            </a:r>
          </a:p>
          <a:p>
            <a:pPr marL="285750" indent="-285750">
              <a:buClr>
                <a:srgbClr val="0070C0"/>
              </a:buClr>
              <a:buFont typeface="Arial" panose="020B0604020202020204" pitchFamily="34" charset="0"/>
              <a:buChar char="•"/>
            </a:pPr>
            <a:r>
              <a:rPr lang="fr-FR" dirty="0"/>
              <a:t>5 membres du Rotary Cotonou Lagune,</a:t>
            </a:r>
          </a:p>
          <a:p>
            <a:pPr marL="285750" indent="-285750">
              <a:buClr>
                <a:srgbClr val="0070C0"/>
              </a:buClr>
              <a:buFont typeface="Arial" panose="020B0604020202020204" pitchFamily="34" charset="0"/>
              <a:buChar char="•"/>
            </a:pPr>
            <a:r>
              <a:rPr lang="fr-FR" dirty="0"/>
              <a:t>Le Comité de Quartier,</a:t>
            </a:r>
          </a:p>
          <a:p>
            <a:pPr marL="285750" indent="-285750">
              <a:buClr>
                <a:srgbClr val="0070C0"/>
              </a:buClr>
              <a:buFont typeface="Arial" panose="020B0604020202020204" pitchFamily="34" charset="0"/>
              <a:buChar char="•"/>
            </a:pPr>
            <a:r>
              <a:rPr lang="fr-FR" dirty="0"/>
              <a:t>Les agents d’entretien des toilettes,</a:t>
            </a:r>
          </a:p>
          <a:p>
            <a:pPr marL="285750" indent="-285750">
              <a:buClr>
                <a:srgbClr val="0070C0"/>
              </a:buClr>
              <a:buFont typeface="Arial" panose="020B0604020202020204" pitchFamily="34" charset="0"/>
              <a:buChar char="•"/>
            </a:pPr>
            <a:r>
              <a:rPr lang="fr-FR" dirty="0"/>
              <a:t>Une centaine d’habitants du quartier,</a:t>
            </a:r>
          </a:p>
          <a:p>
            <a:pPr marL="285750" indent="-285750">
              <a:buClr>
                <a:srgbClr val="0070C0"/>
              </a:buClr>
              <a:buFont typeface="Arial" panose="020B0604020202020204" pitchFamily="34" charset="0"/>
              <a:buChar char="•"/>
            </a:pPr>
            <a:r>
              <a:rPr lang="fr-FR" dirty="0"/>
              <a:t>Des musiciens et danseurs.</a:t>
            </a:r>
          </a:p>
          <a:p>
            <a:endParaRPr lang="fr-FR" dirty="0"/>
          </a:p>
        </p:txBody>
      </p:sp>
      <p:sp>
        <p:nvSpPr>
          <p:cNvPr id="14" name="TextBox 13">
            <a:extLst>
              <a:ext uri="{FF2B5EF4-FFF2-40B4-BE49-F238E27FC236}">
                <a16:creationId xmlns:a16="http://schemas.microsoft.com/office/drawing/2014/main" id="{DE09D2FC-A30B-41ED-ADBA-29E76A8040CB}"/>
              </a:ext>
            </a:extLst>
          </p:cNvPr>
          <p:cNvSpPr txBox="1"/>
          <p:nvPr/>
        </p:nvSpPr>
        <p:spPr>
          <a:xfrm>
            <a:off x="645951" y="214893"/>
            <a:ext cx="6526709"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Inauguration</a:t>
            </a:r>
          </a:p>
        </p:txBody>
      </p:sp>
      <p:pic>
        <p:nvPicPr>
          <p:cNvPr id="16" name="Picture 15" descr="A picture containing person, group, people, dancer&#10;&#10;Description automatically generated">
            <a:extLst>
              <a:ext uri="{FF2B5EF4-FFF2-40B4-BE49-F238E27FC236}">
                <a16:creationId xmlns:a16="http://schemas.microsoft.com/office/drawing/2014/main" id="{52177ECE-76C9-419D-9810-CF10D0109BFD}"/>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331978" y="474193"/>
            <a:ext cx="4487761" cy="3365821"/>
          </a:xfrm>
          <a:prstGeom prst="rect">
            <a:avLst/>
          </a:prstGeom>
        </p:spPr>
      </p:pic>
      <p:pic>
        <p:nvPicPr>
          <p:cNvPr id="18" name="Picture 17" descr="A picture containing website&#10;&#10;Description automatically generated">
            <a:extLst>
              <a:ext uri="{FF2B5EF4-FFF2-40B4-BE49-F238E27FC236}">
                <a16:creationId xmlns:a16="http://schemas.microsoft.com/office/drawing/2014/main" id="{613D959F-19C3-4C6A-9551-827B09FF0FF3}"/>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4926905" y="2776761"/>
            <a:ext cx="2245756" cy="3237296"/>
          </a:xfrm>
          <a:prstGeom prst="rect">
            <a:avLst/>
          </a:prstGeom>
        </p:spPr>
      </p:pic>
      <p:pic>
        <p:nvPicPr>
          <p:cNvPr id="20" name="Picture 19" descr="A picture containing tree, outdoor, person, ground&#10;&#10;Description automatically generated">
            <a:extLst>
              <a:ext uri="{FF2B5EF4-FFF2-40B4-BE49-F238E27FC236}">
                <a16:creationId xmlns:a16="http://schemas.microsoft.com/office/drawing/2014/main" id="{C181D454-4CDF-4C6D-A144-C095D9DF0037}"/>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45952" y="4054617"/>
            <a:ext cx="2620161" cy="1965121"/>
          </a:xfrm>
          <a:prstGeom prst="rect">
            <a:avLst/>
          </a:prstGeom>
        </p:spPr>
      </p:pic>
      <p:pic>
        <p:nvPicPr>
          <p:cNvPr id="22" name="Picture 21" descr="A person in a mask standing next to a person in a mask&#10;&#10;Description automatically generated with low confidence">
            <a:extLst>
              <a:ext uri="{FF2B5EF4-FFF2-40B4-BE49-F238E27FC236}">
                <a16:creationId xmlns:a16="http://schemas.microsoft.com/office/drawing/2014/main" id="{60B543BA-5265-4ADF-AF29-1779EB198558}"/>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333123" y="4054617"/>
            <a:ext cx="1473840" cy="1965120"/>
          </a:xfrm>
          <a:prstGeom prst="rect">
            <a:avLst/>
          </a:prstGeom>
        </p:spPr>
      </p:pic>
      <p:sp>
        <p:nvSpPr>
          <p:cNvPr id="21" name="Slide Number Placeholder 10">
            <a:extLst>
              <a:ext uri="{FF2B5EF4-FFF2-40B4-BE49-F238E27FC236}">
                <a16:creationId xmlns:a16="http://schemas.microsoft.com/office/drawing/2014/main" id="{21CFF5BB-1A9C-463C-B869-90BEB2CAB8D6}"/>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10</a:t>
            </a:fld>
            <a:r>
              <a:rPr lang="fr-FR" dirty="0"/>
              <a:t>/20</a:t>
            </a:r>
          </a:p>
        </p:txBody>
      </p:sp>
      <p:sp>
        <p:nvSpPr>
          <p:cNvPr id="23" name="Footer Placeholder 1">
            <a:extLst>
              <a:ext uri="{FF2B5EF4-FFF2-40B4-BE49-F238E27FC236}">
                <a16:creationId xmlns:a16="http://schemas.microsoft.com/office/drawing/2014/main" id="{31E0869B-E569-4D87-B06E-6057D3384A01}"/>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34049811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E4686221-1C13-4087-BBAC-A1153108BF14}"/>
              </a:ext>
            </a:extLst>
          </p:cNvPr>
          <p:cNvSpPr/>
          <p:nvPr/>
        </p:nvSpPr>
        <p:spPr>
          <a:xfrm>
            <a:off x="645951" y="635840"/>
            <a:ext cx="7719229" cy="5358314"/>
          </a:xfrm>
          <a:prstGeom prst="rect">
            <a:avLst/>
          </a:prstGeom>
          <a:solidFill>
            <a:schemeClr val="accent1">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p:txBody>
          <a:bodyPr/>
          <a:lstStyle/>
          <a:p>
            <a:fld id="{34743335-DC86-48EC-80B6-02F86211D56A}" type="slidenum">
              <a:rPr lang="fr-FR" smtClean="0"/>
              <a:t>11</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a:extLst>
              <a:ext uri="{28A0092B-C50C-407E-A947-70E740481C1C}">
                <a14:useLocalDpi xmlns:a14="http://schemas.microsoft.com/office/drawing/2010/main" val="0"/>
              </a:ext>
            </a:extLst>
          </a:blip>
          <a:srcRect t="1245" r="1265" b="1395"/>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sp>
        <p:nvSpPr>
          <p:cNvPr id="10" name="TextBox 9">
            <a:extLst>
              <a:ext uri="{FF2B5EF4-FFF2-40B4-BE49-F238E27FC236}">
                <a16:creationId xmlns:a16="http://schemas.microsoft.com/office/drawing/2014/main" id="{E6E1853B-6564-448D-A015-7D3779B07DA3}"/>
              </a:ext>
            </a:extLst>
          </p:cNvPr>
          <p:cNvSpPr txBox="1"/>
          <p:nvPr/>
        </p:nvSpPr>
        <p:spPr>
          <a:xfrm>
            <a:off x="645951" y="214893"/>
            <a:ext cx="7704139"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Concertation publique</a:t>
            </a:r>
          </a:p>
        </p:txBody>
      </p:sp>
      <p:sp>
        <p:nvSpPr>
          <p:cNvPr id="11" name="TextBox 10">
            <a:extLst>
              <a:ext uri="{FF2B5EF4-FFF2-40B4-BE49-F238E27FC236}">
                <a16:creationId xmlns:a16="http://schemas.microsoft.com/office/drawing/2014/main" id="{76CF02B8-D698-4D19-8E4A-621531261712}"/>
              </a:ext>
            </a:extLst>
          </p:cNvPr>
          <p:cNvSpPr txBox="1"/>
          <p:nvPr/>
        </p:nvSpPr>
        <p:spPr>
          <a:xfrm>
            <a:off x="645951" y="1182848"/>
            <a:ext cx="7704139" cy="646331"/>
          </a:xfrm>
          <a:prstGeom prst="rect">
            <a:avLst/>
          </a:prstGeom>
          <a:noFill/>
        </p:spPr>
        <p:txBody>
          <a:bodyPr wrap="square" rtlCol="0">
            <a:spAutoFit/>
          </a:bodyPr>
          <a:lstStyle/>
          <a:p>
            <a:pPr algn="just"/>
            <a:r>
              <a:rPr lang="fr-FR" dirty="0"/>
              <a:t>Le plus important est que la population adhère au projet.</a:t>
            </a:r>
          </a:p>
          <a:p>
            <a:pPr algn="just"/>
            <a:r>
              <a:rPr lang="fr-FR" dirty="0"/>
              <a:t>Pour cela 5 consultations ont été organisées avec les habitants du quartier.</a:t>
            </a:r>
          </a:p>
        </p:txBody>
      </p:sp>
      <p:pic>
        <p:nvPicPr>
          <p:cNvPr id="21" name="Picture 2" descr="F:\Documents\Rotary\Clubs Contact\ADCS Benin\Photos-Vidéos\Réunions Locales\1&amp;26Dec (3).jpg">
            <a:extLst>
              <a:ext uri="{FF2B5EF4-FFF2-40B4-BE49-F238E27FC236}">
                <a16:creationId xmlns:a16="http://schemas.microsoft.com/office/drawing/2014/main" id="{38812BA1-B052-47D8-96DE-EEA7387883C8}"/>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478738" y="3982155"/>
            <a:ext cx="2685981" cy="2011999"/>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F:\Documents\Rotary\Clubs Contact\ADCS Benin\Photos-Vidéos\Réunions Locales\1&amp;26Dec (5).jpg">
            <a:extLst>
              <a:ext uri="{FF2B5EF4-FFF2-40B4-BE49-F238E27FC236}">
                <a16:creationId xmlns:a16="http://schemas.microsoft.com/office/drawing/2014/main" id="{A811DA5D-4B31-4CEB-8684-02FC05D95F3F}"/>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719091" y="4012037"/>
            <a:ext cx="2646090" cy="1982117"/>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F:\Documents\Rotary\Clubs Contact\ADCS Benin\Photos-Vidéos\Réunions Locales\1-Nov (1).jpg">
            <a:extLst>
              <a:ext uri="{FF2B5EF4-FFF2-40B4-BE49-F238E27FC236}">
                <a16:creationId xmlns:a16="http://schemas.microsoft.com/office/drawing/2014/main" id="{BA2ABD65-8F3F-4723-A888-55A8A0341E38}"/>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2904293" y="4016396"/>
            <a:ext cx="2642823" cy="198211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5" descr="F:\Documents\Rotary\Clubs Contact\ADCS Benin\Photos-Vidéos\Réunions Locales\1-Nov (6).jpg">
            <a:extLst>
              <a:ext uri="{FF2B5EF4-FFF2-40B4-BE49-F238E27FC236}">
                <a16:creationId xmlns:a16="http://schemas.microsoft.com/office/drawing/2014/main" id="{A56FA449-2818-48B1-A097-D5B8FA874C56}"/>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8478738" y="1955904"/>
            <a:ext cx="2631000" cy="197325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7" descr="F:\Documents\Rotary\Clubs Contact\ADCS Benin\Photos-Vidéos\Réunions Locales\26-Sept (3).jpg">
            <a:extLst>
              <a:ext uri="{FF2B5EF4-FFF2-40B4-BE49-F238E27FC236}">
                <a16:creationId xmlns:a16="http://schemas.microsoft.com/office/drawing/2014/main" id="{CE4A3582-1EE1-4F64-8395-897F1E865DB7}"/>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5727480" y="1953796"/>
            <a:ext cx="2631000" cy="197325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8" descr="F:\Documents\Rotary\Clubs Contact\ADCS Benin\Photos-Vidéos\Réunions Locales\26-Sept (6).jpg">
            <a:extLst>
              <a:ext uri="{FF2B5EF4-FFF2-40B4-BE49-F238E27FC236}">
                <a16:creationId xmlns:a16="http://schemas.microsoft.com/office/drawing/2014/main" id="{733A00B4-7646-41BA-A4A4-D3047BAB93AA}"/>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2914246" y="1949439"/>
            <a:ext cx="2642620" cy="1981965"/>
          </a:xfrm>
          <a:prstGeom prst="rect">
            <a:avLst/>
          </a:prstGeom>
          <a:noFill/>
          <a:extLst>
            <a:ext uri="{909E8E84-426E-40DD-AFC4-6F175D3DCCD1}">
              <a14:hiddenFill xmlns:a14="http://schemas.microsoft.com/office/drawing/2010/main">
                <a:solidFill>
                  <a:srgbClr val="FFFFFF"/>
                </a:solidFill>
              </a14:hiddenFill>
            </a:ext>
          </a:extLst>
        </p:spPr>
      </p:pic>
      <p:sp>
        <p:nvSpPr>
          <p:cNvPr id="27" name="Espace réservé du texte 3">
            <a:extLst>
              <a:ext uri="{FF2B5EF4-FFF2-40B4-BE49-F238E27FC236}">
                <a16:creationId xmlns:a16="http://schemas.microsoft.com/office/drawing/2014/main" id="{E32510B1-540C-4DC0-8A85-D33624F5752A}"/>
              </a:ext>
            </a:extLst>
          </p:cNvPr>
          <p:cNvSpPr txBox="1">
            <a:spLocks/>
          </p:cNvSpPr>
          <p:nvPr/>
        </p:nvSpPr>
        <p:spPr bwMode="auto">
          <a:xfrm>
            <a:off x="645952" y="2194115"/>
            <a:ext cx="2338467" cy="4054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514350" indent="-514350" algn="l" rtl="0" eaLnBrk="0" fontAlgn="base" hangingPunct="0">
              <a:lnSpc>
                <a:spcPct val="90000"/>
              </a:lnSpc>
              <a:spcBef>
                <a:spcPts val="1000"/>
              </a:spcBef>
              <a:spcAft>
                <a:spcPct val="0"/>
              </a:spcAft>
              <a:buFont typeface="+mj-lt"/>
              <a:buAutoNum type="arabicPeriod"/>
              <a:defRPr sz="2800" b="0" i="0" kern="1200">
                <a:solidFill>
                  <a:schemeClr val="tx1"/>
                </a:solidFill>
                <a:latin typeface="Gotham Rounded Medium" panose="02000000000000000000" pitchFamily="2" charset="0"/>
                <a:ea typeface="+mn-ea"/>
                <a:cs typeface="+mn-cs"/>
              </a:defRPr>
            </a:lvl1pPr>
            <a:lvl2pPr marL="457200" indent="0" algn="l" rtl="0" eaLnBrk="0" fontAlgn="base" hangingPunct="0">
              <a:lnSpc>
                <a:spcPct val="90000"/>
              </a:lnSpc>
              <a:spcBef>
                <a:spcPts val="500"/>
              </a:spcBef>
              <a:spcAft>
                <a:spcPct val="0"/>
              </a:spcAft>
              <a:buFont typeface="+mj-lt"/>
              <a:buNone/>
              <a:defRPr sz="2400" b="0" i="0" kern="1200">
                <a:solidFill>
                  <a:schemeClr val="tx1"/>
                </a:solidFill>
                <a:latin typeface="Gotham Rounded Book" pitchFamily="2" charset="0"/>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b="0" i="0" kern="1200">
                <a:solidFill>
                  <a:schemeClr val="tx1"/>
                </a:solidFill>
                <a:latin typeface="Gotham Rounded Book" pitchFamily="2" charset="0"/>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b="0" i="0" kern="1200">
                <a:solidFill>
                  <a:schemeClr val="tx1"/>
                </a:solidFill>
                <a:latin typeface="Gotham Rounded Book" pitchFamily="2" charset="0"/>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b="0" i="0" kern="1200">
                <a:solidFill>
                  <a:schemeClr val="tx1"/>
                </a:solidFill>
                <a:latin typeface="Gotham Rounded Book"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nSpc>
                <a:spcPct val="100000"/>
              </a:lnSpc>
              <a:buClr>
                <a:schemeClr val="accent1"/>
              </a:buClr>
              <a:buFont typeface="Arial" panose="020B0604020202020204" pitchFamily="34" charset="0"/>
              <a:buChar char="•"/>
              <a:tabLst>
                <a:tab pos="2420938" algn="l"/>
              </a:tabLst>
            </a:pPr>
            <a:r>
              <a:rPr lang="en-US" sz="1800" dirty="0">
                <a:latin typeface="+mn-lt"/>
              </a:rPr>
              <a:t>Habitants du quartier.</a:t>
            </a:r>
          </a:p>
          <a:p>
            <a:pPr marL="285750" indent="-285750">
              <a:lnSpc>
                <a:spcPct val="100000"/>
              </a:lnSpc>
              <a:buClr>
                <a:schemeClr val="accent1"/>
              </a:buClr>
              <a:buFont typeface="Arial" panose="020B0604020202020204" pitchFamily="34" charset="0"/>
              <a:buChar char="•"/>
              <a:tabLst>
                <a:tab pos="2420938" algn="l"/>
              </a:tabLst>
            </a:pPr>
            <a:r>
              <a:rPr lang="en-US" sz="1800" dirty="0">
                <a:latin typeface="+mn-lt"/>
              </a:rPr>
              <a:t>ADCS </a:t>
            </a:r>
            <a:r>
              <a:rPr lang="fr-FR" sz="1800" dirty="0">
                <a:latin typeface="+mn-lt"/>
              </a:rPr>
              <a:t>locaux</a:t>
            </a:r>
          </a:p>
          <a:p>
            <a:pPr marL="285750" indent="-285750">
              <a:lnSpc>
                <a:spcPct val="100000"/>
              </a:lnSpc>
              <a:buClr>
                <a:schemeClr val="accent1"/>
              </a:buClr>
              <a:buFont typeface="Arial" panose="020B0604020202020204" pitchFamily="34" charset="0"/>
              <a:buChar char="•"/>
              <a:tabLst>
                <a:tab pos="2420938" algn="l"/>
              </a:tabLst>
            </a:pPr>
            <a:r>
              <a:rPr lang="en-US" sz="1800" dirty="0">
                <a:latin typeface="+mn-lt"/>
              </a:rPr>
              <a:t>Rotary Cotonou Lagune, Hortense et Didier</a:t>
            </a:r>
          </a:p>
          <a:p>
            <a:pPr marL="285750" indent="-285750">
              <a:lnSpc>
                <a:spcPct val="100000"/>
              </a:lnSpc>
              <a:buClr>
                <a:schemeClr val="accent1"/>
              </a:buClr>
              <a:buFont typeface="Arial" panose="020B0604020202020204" pitchFamily="34" charset="0"/>
              <a:buChar char="•"/>
              <a:tabLst>
                <a:tab pos="2420938" algn="l"/>
              </a:tabLst>
            </a:pPr>
            <a:r>
              <a:rPr lang="fr-FR" sz="1800" dirty="0">
                <a:latin typeface="+mn-lt"/>
              </a:rPr>
              <a:t>Comité</a:t>
            </a:r>
            <a:r>
              <a:rPr lang="en-US" sz="1800" dirty="0">
                <a:latin typeface="+mn-lt"/>
              </a:rPr>
              <a:t> des Toilettes</a:t>
            </a:r>
          </a:p>
        </p:txBody>
      </p:sp>
      <p:sp>
        <p:nvSpPr>
          <p:cNvPr id="28" name="Slide Number Placeholder 10">
            <a:extLst>
              <a:ext uri="{FF2B5EF4-FFF2-40B4-BE49-F238E27FC236}">
                <a16:creationId xmlns:a16="http://schemas.microsoft.com/office/drawing/2014/main" id="{905DBC27-BB5C-43D3-98E0-BEBE972DB818}"/>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11</a:t>
            </a:fld>
            <a:r>
              <a:rPr lang="fr-FR" dirty="0"/>
              <a:t>/20</a:t>
            </a:r>
          </a:p>
        </p:txBody>
      </p:sp>
      <p:sp>
        <p:nvSpPr>
          <p:cNvPr id="29" name="Footer Placeholder 1">
            <a:extLst>
              <a:ext uri="{FF2B5EF4-FFF2-40B4-BE49-F238E27FC236}">
                <a16:creationId xmlns:a16="http://schemas.microsoft.com/office/drawing/2014/main" id="{ADCD8345-D045-4BE3-A53C-BB8BB081170E}"/>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3771312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BEC4ABBE-1836-4E30-91E4-882EB41A1AEB}"/>
              </a:ext>
            </a:extLst>
          </p:cNvPr>
          <p:cNvSpPr/>
          <p:nvPr/>
        </p:nvSpPr>
        <p:spPr>
          <a:xfrm>
            <a:off x="645952" y="917469"/>
            <a:ext cx="5954524" cy="4732560"/>
          </a:xfrm>
          <a:prstGeom prst="rect">
            <a:avLst/>
          </a:prstGeom>
          <a:solidFill>
            <a:schemeClr val="accent1">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p:txBody>
          <a:bodyPr/>
          <a:lstStyle/>
          <a:p>
            <a:fld id="{34743335-DC86-48EC-80B6-02F86211D56A}" type="slidenum">
              <a:rPr lang="fr-FR" smtClean="0"/>
              <a:t>12</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sp>
        <p:nvSpPr>
          <p:cNvPr id="11" name="TextBox 10">
            <a:extLst>
              <a:ext uri="{FF2B5EF4-FFF2-40B4-BE49-F238E27FC236}">
                <a16:creationId xmlns:a16="http://schemas.microsoft.com/office/drawing/2014/main" id="{77C3163B-A4F4-4E8F-A7C7-21663884EF97}"/>
              </a:ext>
            </a:extLst>
          </p:cNvPr>
          <p:cNvSpPr txBox="1"/>
          <p:nvPr/>
        </p:nvSpPr>
        <p:spPr>
          <a:xfrm>
            <a:off x="645952" y="214893"/>
            <a:ext cx="5954524"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Concertation publique</a:t>
            </a:r>
          </a:p>
        </p:txBody>
      </p:sp>
      <p:sp>
        <p:nvSpPr>
          <p:cNvPr id="12" name="TextBox 11">
            <a:extLst>
              <a:ext uri="{FF2B5EF4-FFF2-40B4-BE49-F238E27FC236}">
                <a16:creationId xmlns:a16="http://schemas.microsoft.com/office/drawing/2014/main" id="{CD62847F-0B57-4172-BFD1-64460A0C8393}"/>
              </a:ext>
            </a:extLst>
          </p:cNvPr>
          <p:cNvSpPr txBox="1"/>
          <p:nvPr/>
        </p:nvSpPr>
        <p:spPr>
          <a:xfrm>
            <a:off x="645952" y="1236739"/>
            <a:ext cx="6019153" cy="4431983"/>
          </a:xfrm>
          <a:prstGeom prst="rect">
            <a:avLst/>
          </a:prstGeom>
          <a:noFill/>
        </p:spPr>
        <p:txBody>
          <a:bodyPr wrap="square" rtlCol="0">
            <a:spAutoFit/>
          </a:bodyPr>
          <a:lstStyle/>
          <a:p>
            <a:pPr algn="just"/>
            <a:r>
              <a:rPr lang="fr-FR" dirty="0"/>
              <a:t>Il en est ressorti : </a:t>
            </a:r>
          </a:p>
          <a:p>
            <a:pPr algn="just"/>
            <a:endParaRPr lang="fr-FR" sz="1000" dirty="0"/>
          </a:p>
          <a:p>
            <a:pPr marL="285750" indent="-285750" algn="just">
              <a:buClr>
                <a:srgbClr val="0070C0"/>
              </a:buClr>
              <a:buFont typeface="Arial" panose="020B0604020202020204" pitchFamily="34" charset="0"/>
              <a:buChar char="•"/>
            </a:pPr>
            <a:r>
              <a:rPr lang="fr-FR" dirty="0"/>
              <a:t>Présence de gardiens/agents d’entretien de 6h00 à 23 h00, rémunérés (30.000 FCFA / mois) par la vente de tickets. Leur rôle est d’expliquer le fonctionnement des toilettes agroécologiques, nettoyer les toilettes après chaque passage, collecter les tickets, nous faire remonter les améliorations et remarques, entretenir le lieu.</a:t>
            </a:r>
          </a:p>
          <a:p>
            <a:pPr marL="171450" indent="-171450" algn="just">
              <a:buClr>
                <a:srgbClr val="0070C0"/>
              </a:buClr>
              <a:buFont typeface="Arial" panose="020B0604020202020204" pitchFamily="34" charset="0"/>
              <a:buChar char="•"/>
            </a:pPr>
            <a:endParaRPr lang="fr-FR" sz="1000" dirty="0"/>
          </a:p>
          <a:p>
            <a:pPr marL="285750" indent="-285750" algn="just">
              <a:buClr>
                <a:srgbClr val="0070C0"/>
              </a:buClr>
              <a:buFont typeface="Arial" panose="020B0604020202020204" pitchFamily="34" charset="0"/>
              <a:buChar char="•"/>
            </a:pPr>
            <a:r>
              <a:rPr lang="fr-FR" dirty="0"/>
              <a:t>L’ADCS nous fournit gratuitement pendant 3 mois un contrôleur, Marius, qui les aide.</a:t>
            </a:r>
          </a:p>
          <a:p>
            <a:pPr marL="171450" indent="-171450" algn="just">
              <a:buClr>
                <a:srgbClr val="0070C0"/>
              </a:buClr>
              <a:buFont typeface="Arial" panose="020B0604020202020204" pitchFamily="34" charset="0"/>
              <a:buChar char="•"/>
            </a:pPr>
            <a:endParaRPr lang="fr-FR" sz="1000" dirty="0"/>
          </a:p>
          <a:p>
            <a:pPr marL="285750" indent="-285750" algn="just">
              <a:buClr>
                <a:srgbClr val="0070C0"/>
              </a:buClr>
              <a:buFont typeface="Arial" panose="020B0604020202020204" pitchFamily="34" charset="0"/>
              <a:buChar char="•"/>
            </a:pPr>
            <a:r>
              <a:rPr lang="fr-FR" dirty="0"/>
              <a:t>Un ticket d’une valeur faciale de 50 FCFA est imprimé, il sera vendu par lot de 30 à 500 FCFA (valeur 17 FCFA). Il est commercialisé par deux commerçants proches des toilettes.</a:t>
            </a:r>
          </a:p>
          <a:p>
            <a:pPr marL="285750" indent="-285750" algn="just">
              <a:buFontTx/>
              <a:buChar char="-"/>
            </a:pPr>
            <a:endParaRPr lang="fr-FR" dirty="0"/>
          </a:p>
        </p:txBody>
      </p:sp>
      <p:pic>
        <p:nvPicPr>
          <p:cNvPr id="14" name="Picture 13" descr="A group of people sitting in chairs&#10;&#10;Description automatically generated with medium confidence">
            <a:extLst>
              <a:ext uri="{FF2B5EF4-FFF2-40B4-BE49-F238E27FC236}">
                <a16:creationId xmlns:a16="http://schemas.microsoft.com/office/drawing/2014/main" id="{3CF3D356-786F-457F-A918-4DEB0028AF3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665105" y="952342"/>
            <a:ext cx="5154633" cy="2943504"/>
          </a:xfrm>
          <a:prstGeom prst="rect">
            <a:avLst/>
          </a:prstGeom>
        </p:spPr>
      </p:pic>
      <p:pic>
        <p:nvPicPr>
          <p:cNvPr id="16" name="Picture 15">
            <a:extLst>
              <a:ext uri="{FF2B5EF4-FFF2-40B4-BE49-F238E27FC236}">
                <a16:creationId xmlns:a16="http://schemas.microsoft.com/office/drawing/2014/main" id="{9626968C-9E91-41B6-9D4B-2394F31A593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65105" y="4048595"/>
            <a:ext cx="2436452" cy="1573635"/>
          </a:xfrm>
          <a:prstGeom prst="rect">
            <a:avLst/>
          </a:prstGeom>
        </p:spPr>
      </p:pic>
      <p:pic>
        <p:nvPicPr>
          <p:cNvPr id="18" name="Picture 17">
            <a:extLst>
              <a:ext uri="{FF2B5EF4-FFF2-40B4-BE49-F238E27FC236}">
                <a16:creationId xmlns:a16="http://schemas.microsoft.com/office/drawing/2014/main" id="{575A4388-2B5F-4263-9F3F-F27A30CBD660}"/>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9166186" y="4048595"/>
            <a:ext cx="2653902" cy="1586425"/>
          </a:xfrm>
          <a:prstGeom prst="rect">
            <a:avLst/>
          </a:prstGeom>
        </p:spPr>
      </p:pic>
      <p:sp>
        <p:nvSpPr>
          <p:cNvPr id="17" name="Slide Number Placeholder 10">
            <a:extLst>
              <a:ext uri="{FF2B5EF4-FFF2-40B4-BE49-F238E27FC236}">
                <a16:creationId xmlns:a16="http://schemas.microsoft.com/office/drawing/2014/main" id="{47450458-ECBB-4C23-BF8B-05976B6CDD36}"/>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12</a:t>
            </a:fld>
            <a:r>
              <a:rPr lang="fr-FR" dirty="0"/>
              <a:t>/20</a:t>
            </a:r>
          </a:p>
        </p:txBody>
      </p:sp>
      <p:sp>
        <p:nvSpPr>
          <p:cNvPr id="19" name="Footer Placeholder 1">
            <a:extLst>
              <a:ext uri="{FF2B5EF4-FFF2-40B4-BE49-F238E27FC236}">
                <a16:creationId xmlns:a16="http://schemas.microsoft.com/office/drawing/2014/main" id="{E5C5478F-AD7D-440B-9025-71EF31B0310C}"/>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2451549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p:txBody>
          <a:bodyPr/>
          <a:lstStyle/>
          <a:p>
            <a:fld id="{34743335-DC86-48EC-80B6-02F86211D56A}" type="slidenum">
              <a:rPr lang="fr-FR" smtClean="0"/>
              <a:t>13</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sp>
        <p:nvSpPr>
          <p:cNvPr id="10" name="TextBox 9">
            <a:extLst>
              <a:ext uri="{FF2B5EF4-FFF2-40B4-BE49-F238E27FC236}">
                <a16:creationId xmlns:a16="http://schemas.microsoft.com/office/drawing/2014/main" id="{9BC857F2-07C3-456F-8147-A9A5F18B0D97}"/>
              </a:ext>
            </a:extLst>
          </p:cNvPr>
          <p:cNvSpPr txBox="1"/>
          <p:nvPr/>
        </p:nvSpPr>
        <p:spPr>
          <a:xfrm>
            <a:off x="713064" y="214893"/>
            <a:ext cx="7440336"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Concertation publique</a:t>
            </a:r>
          </a:p>
        </p:txBody>
      </p:sp>
      <p:pic>
        <p:nvPicPr>
          <p:cNvPr id="11" name="Picture 2">
            <a:extLst>
              <a:ext uri="{FF2B5EF4-FFF2-40B4-BE49-F238E27FC236}">
                <a16:creationId xmlns:a16="http://schemas.microsoft.com/office/drawing/2014/main" id="{41DAE130-F781-4C13-B3A5-B25BFD7821A1}"/>
              </a:ext>
            </a:extLst>
          </p:cNvPr>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4828215" y="1846609"/>
            <a:ext cx="3486288" cy="3878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a:extLst>
              <a:ext uri="{FF2B5EF4-FFF2-40B4-BE49-F238E27FC236}">
                <a16:creationId xmlns:a16="http://schemas.microsoft.com/office/drawing/2014/main" id="{ED78D091-DE53-4A2D-9F14-7CA39BCB1B40}"/>
              </a:ext>
            </a:extLst>
          </p:cNvPr>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645952" y="1310706"/>
            <a:ext cx="4256435" cy="3219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4">
            <a:extLst>
              <a:ext uri="{FF2B5EF4-FFF2-40B4-BE49-F238E27FC236}">
                <a16:creationId xmlns:a16="http://schemas.microsoft.com/office/drawing/2014/main" id="{B21D0CE3-B88E-4ABB-93FC-001786AF7F0F}"/>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8314503" y="1510202"/>
            <a:ext cx="3612305" cy="4339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a:extLst>
              <a:ext uri="{FF2B5EF4-FFF2-40B4-BE49-F238E27FC236}">
                <a16:creationId xmlns:a16="http://schemas.microsoft.com/office/drawing/2014/main" id="{BC252071-3EC7-48B0-8992-0A1254F47140}"/>
              </a:ext>
            </a:extLst>
          </p:cNvPr>
          <p:cNvSpPr txBox="1"/>
          <p:nvPr/>
        </p:nvSpPr>
        <p:spPr>
          <a:xfrm>
            <a:off x="713064" y="799833"/>
            <a:ext cx="4733219" cy="369332"/>
          </a:xfrm>
          <a:prstGeom prst="rect">
            <a:avLst/>
          </a:prstGeom>
          <a:noFill/>
        </p:spPr>
        <p:txBody>
          <a:bodyPr wrap="none" rtlCol="0">
            <a:spAutoFit/>
          </a:bodyPr>
          <a:lstStyle/>
          <a:p>
            <a:r>
              <a:rPr lang="fr-FR" dirty="0"/>
              <a:t>Des règlements et procédures sont mis en place.</a:t>
            </a:r>
          </a:p>
        </p:txBody>
      </p:sp>
      <p:sp>
        <p:nvSpPr>
          <p:cNvPr id="16" name="Slide Number Placeholder 10">
            <a:extLst>
              <a:ext uri="{FF2B5EF4-FFF2-40B4-BE49-F238E27FC236}">
                <a16:creationId xmlns:a16="http://schemas.microsoft.com/office/drawing/2014/main" id="{455BEC3B-DFB7-4FB9-AEF9-C965F24FFE09}"/>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13</a:t>
            </a:fld>
            <a:r>
              <a:rPr lang="fr-FR" dirty="0"/>
              <a:t>/20</a:t>
            </a:r>
          </a:p>
        </p:txBody>
      </p:sp>
      <p:sp>
        <p:nvSpPr>
          <p:cNvPr id="17" name="Footer Placeholder 1">
            <a:extLst>
              <a:ext uri="{FF2B5EF4-FFF2-40B4-BE49-F238E27FC236}">
                <a16:creationId xmlns:a16="http://schemas.microsoft.com/office/drawing/2014/main" id="{4A4C4FD7-4657-449B-A017-5919BB52F499}"/>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10999264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EB5DFFE-D550-49D3-A081-772CE172D466}"/>
              </a:ext>
            </a:extLst>
          </p:cNvPr>
          <p:cNvSpPr/>
          <p:nvPr/>
        </p:nvSpPr>
        <p:spPr>
          <a:xfrm>
            <a:off x="645952" y="635840"/>
            <a:ext cx="10519794" cy="5422396"/>
          </a:xfrm>
          <a:prstGeom prst="rect">
            <a:avLst/>
          </a:prstGeom>
          <a:solidFill>
            <a:schemeClr val="accent1">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p:txBody>
          <a:bodyPr/>
          <a:lstStyle/>
          <a:p>
            <a:fld id="{34743335-DC86-48EC-80B6-02F86211D56A}" type="slidenum">
              <a:rPr lang="fr-FR" smtClean="0"/>
              <a:t>14</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a:extLst>
              <a:ext uri="{28A0092B-C50C-407E-A947-70E740481C1C}">
                <a14:useLocalDpi xmlns:a14="http://schemas.microsoft.com/office/drawing/2010/main" val="0"/>
              </a:ext>
            </a:extLst>
          </a:blip>
          <a:srcRect t="1245" r="1265" b="1395"/>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sp>
        <p:nvSpPr>
          <p:cNvPr id="11" name="TextBox 10">
            <a:extLst>
              <a:ext uri="{FF2B5EF4-FFF2-40B4-BE49-F238E27FC236}">
                <a16:creationId xmlns:a16="http://schemas.microsoft.com/office/drawing/2014/main" id="{18D116B0-62E0-414F-BF81-76F13F23B922}"/>
              </a:ext>
            </a:extLst>
          </p:cNvPr>
          <p:cNvSpPr txBox="1"/>
          <p:nvPr/>
        </p:nvSpPr>
        <p:spPr>
          <a:xfrm>
            <a:off x="645951" y="214893"/>
            <a:ext cx="10519794"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Principe de fonctionnement</a:t>
            </a:r>
          </a:p>
        </p:txBody>
      </p:sp>
      <p:sp>
        <p:nvSpPr>
          <p:cNvPr id="13" name="TextBox 12">
            <a:extLst>
              <a:ext uri="{FF2B5EF4-FFF2-40B4-BE49-F238E27FC236}">
                <a16:creationId xmlns:a16="http://schemas.microsoft.com/office/drawing/2014/main" id="{389F0033-B78E-4D16-8E26-086244A4335B}"/>
              </a:ext>
            </a:extLst>
          </p:cNvPr>
          <p:cNvSpPr txBox="1"/>
          <p:nvPr/>
        </p:nvSpPr>
        <p:spPr>
          <a:xfrm>
            <a:off x="639665" y="555587"/>
            <a:ext cx="10519795" cy="5632311"/>
          </a:xfrm>
          <a:prstGeom prst="rect">
            <a:avLst/>
          </a:prstGeom>
          <a:noFill/>
        </p:spPr>
        <p:txBody>
          <a:bodyPr wrap="square" rtlCol="0">
            <a:spAutoFit/>
          </a:bodyPr>
          <a:lstStyle>
            <a:defPPr>
              <a:defRPr lang="fr-FR"/>
            </a:defPPr>
          </a:lstStyle>
          <a:p>
            <a:pPr algn="just"/>
            <a:r>
              <a:rPr lang="fr-FR" dirty="0"/>
              <a:t>Deux des toilettes sont ouvertes, pendant que les deux autres sont fermées pour permettre aux selles de sécher et se transformer en compost (excrétas).</a:t>
            </a:r>
          </a:p>
          <a:p>
            <a:pPr algn="just"/>
            <a:endParaRPr lang="fr-FR" sz="900" dirty="0"/>
          </a:p>
          <a:p>
            <a:pPr algn="just"/>
            <a:r>
              <a:rPr lang="fr-FR" b="1" dirty="0"/>
              <a:t>1. Traitement des selles</a:t>
            </a:r>
          </a:p>
          <a:p>
            <a:pPr algn="just"/>
            <a:r>
              <a:rPr lang="fr-FR" dirty="0"/>
              <a:t>Il est nécessaire de faire des apports en carbone pour accélérer la transformation des selles.</a:t>
            </a:r>
          </a:p>
          <a:p>
            <a:pPr algn="just"/>
            <a:r>
              <a:rPr lang="fr-FR" dirty="0"/>
              <a:t>3 moyens seront utilisés pour réaliser ces apports :</a:t>
            </a:r>
          </a:p>
          <a:p>
            <a:pPr marL="285750" indent="-285750" algn="just">
              <a:buClr>
                <a:srgbClr val="0070C0"/>
              </a:buClr>
              <a:buFont typeface="Wingdings" panose="05000000000000000000" pitchFamily="2" charset="2"/>
              <a:buChar char="§"/>
            </a:pPr>
            <a:r>
              <a:rPr lang="fr-FR" dirty="0"/>
              <a:t>Papier toilettes des utilisateurs jeté dans la fosse à selles.</a:t>
            </a:r>
          </a:p>
          <a:p>
            <a:pPr marL="285750" indent="-285750" algn="just">
              <a:buClr>
                <a:srgbClr val="0070C0"/>
              </a:buClr>
              <a:buFont typeface="Wingdings" panose="05000000000000000000" pitchFamily="2" charset="2"/>
              <a:buChar char="§"/>
            </a:pPr>
            <a:r>
              <a:rPr lang="fr-FR" dirty="0"/>
              <a:t>Cendres de bois jetées dans les fosses à selles après chaque passage mais 1 fois par jour suffit. Le charbon a 2 vertus majeures : il purifie et évite les odeurs ainsi que la prolifération de mouches qui viennent pondre sur les selles.</a:t>
            </a:r>
          </a:p>
          <a:p>
            <a:pPr marL="285750" indent="-285750" algn="just">
              <a:buClr>
                <a:srgbClr val="0070C0"/>
              </a:buClr>
              <a:buFont typeface="Wingdings" panose="05000000000000000000" pitchFamily="2" charset="2"/>
              <a:buChar char="§"/>
            </a:pPr>
            <a:r>
              <a:rPr lang="fr-FR" dirty="0"/>
              <a:t>Copeaux de bois ou écorces afin d’accélérer la décomposition. Il est recommandé de faire cet apport toutes les semaines. Les copeaux peuvent se récupérer auprès d’un menuisier.</a:t>
            </a:r>
          </a:p>
          <a:p>
            <a:pPr algn="just"/>
            <a:r>
              <a:rPr lang="fr-FR" dirty="0"/>
              <a:t>Quand la fosse est pleine, la cabine est nettoyée et fermée. L’orifice de la cuvette est laissé ouvert.</a:t>
            </a:r>
          </a:p>
          <a:p>
            <a:pPr algn="just"/>
            <a:r>
              <a:rPr lang="fr-FR" dirty="0"/>
              <a:t>Tous les mois, </a:t>
            </a:r>
            <a:r>
              <a:rPr lang="fr-FR" dirty="0" err="1"/>
              <a:t>Urma-pha</a:t>
            </a:r>
            <a:r>
              <a:rPr lang="fr-FR" dirty="0"/>
              <a:t> fait des prélèvements pour vérifier que la décomposition se passe bien. Il faut prévoir 4 à 6 mois pour obtenir une transformation complète (poudre blanche ressemblant à du sable).</a:t>
            </a:r>
            <a:br>
              <a:rPr lang="fr-FR" dirty="0"/>
            </a:br>
            <a:r>
              <a:rPr lang="fr-FR" dirty="0"/>
              <a:t>Les sacs de 50 kg sont vendu 2 000 FCFA.</a:t>
            </a:r>
          </a:p>
          <a:p>
            <a:pPr algn="just"/>
            <a:endParaRPr lang="fr-FR" sz="900" dirty="0"/>
          </a:p>
          <a:p>
            <a:pPr algn="just"/>
            <a:r>
              <a:rPr lang="fr-FR" b="1" dirty="0"/>
              <a:t>2. Traitement des urines</a:t>
            </a:r>
          </a:p>
          <a:p>
            <a:pPr algn="just"/>
            <a:r>
              <a:rPr lang="fr-FR" dirty="0"/>
              <a:t>Aucun traitement n’est nécessaire. Elles peuvent être utilisées après un mois. Les agriculteurs intéressés viennent avec leurs bidons. L’urine est testée dans chaque bidon et est traitée pour être utilisable. </a:t>
            </a:r>
            <a:r>
              <a:rPr lang="fr-FR" dirty="0" err="1"/>
              <a:t>Urma-pha</a:t>
            </a:r>
            <a:r>
              <a:rPr lang="fr-FR" dirty="0"/>
              <a:t> réalise ces opérations.</a:t>
            </a:r>
          </a:p>
        </p:txBody>
      </p:sp>
      <p:sp>
        <p:nvSpPr>
          <p:cNvPr id="14" name="Slide Number Placeholder 10">
            <a:extLst>
              <a:ext uri="{FF2B5EF4-FFF2-40B4-BE49-F238E27FC236}">
                <a16:creationId xmlns:a16="http://schemas.microsoft.com/office/drawing/2014/main" id="{1954FA8C-1E3A-4B13-A0E7-A14BAC7860D9}"/>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14</a:t>
            </a:fld>
            <a:r>
              <a:rPr lang="fr-FR" dirty="0"/>
              <a:t>/20</a:t>
            </a:r>
          </a:p>
        </p:txBody>
      </p:sp>
      <p:sp>
        <p:nvSpPr>
          <p:cNvPr id="15" name="Footer Placeholder 1">
            <a:extLst>
              <a:ext uri="{FF2B5EF4-FFF2-40B4-BE49-F238E27FC236}">
                <a16:creationId xmlns:a16="http://schemas.microsoft.com/office/drawing/2014/main" id="{D3CF5A99-52F4-4DD0-A20F-1AB8470E1D61}"/>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27659638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p:txBody>
          <a:bodyPr/>
          <a:lstStyle/>
          <a:p>
            <a:fld id="{34743335-DC86-48EC-80B6-02F86211D56A}" type="slidenum">
              <a:rPr lang="fr-FR" smtClean="0"/>
              <a:t>15</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a:extLst>
              <a:ext uri="{28A0092B-C50C-407E-A947-70E740481C1C}">
                <a14:useLocalDpi xmlns:a14="http://schemas.microsoft.com/office/drawing/2010/main" val="0"/>
              </a:ext>
            </a:extLst>
          </a:blip>
          <a:srcRect t="1245" r="1265" b="1395"/>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sp>
        <p:nvSpPr>
          <p:cNvPr id="10" name="TextBox 9">
            <a:extLst>
              <a:ext uri="{FF2B5EF4-FFF2-40B4-BE49-F238E27FC236}">
                <a16:creationId xmlns:a16="http://schemas.microsoft.com/office/drawing/2014/main" id="{BCC520DE-64F2-4FF1-8EBD-99C954A63253}"/>
              </a:ext>
            </a:extLst>
          </p:cNvPr>
          <p:cNvSpPr txBox="1"/>
          <p:nvPr/>
        </p:nvSpPr>
        <p:spPr>
          <a:xfrm>
            <a:off x="645951" y="214893"/>
            <a:ext cx="10519794"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Principe de fonctionnement</a:t>
            </a:r>
          </a:p>
        </p:txBody>
      </p:sp>
      <p:sp>
        <p:nvSpPr>
          <p:cNvPr id="11" name="Rectangle 10">
            <a:extLst>
              <a:ext uri="{FF2B5EF4-FFF2-40B4-BE49-F238E27FC236}">
                <a16:creationId xmlns:a16="http://schemas.microsoft.com/office/drawing/2014/main" id="{2BE8BE9A-27ED-47B5-8249-C3A090ABBD22}"/>
              </a:ext>
            </a:extLst>
          </p:cNvPr>
          <p:cNvSpPr/>
          <p:nvPr/>
        </p:nvSpPr>
        <p:spPr>
          <a:xfrm>
            <a:off x="645952" y="635840"/>
            <a:ext cx="10519794" cy="5422396"/>
          </a:xfrm>
          <a:prstGeom prst="rect">
            <a:avLst/>
          </a:prstGeom>
          <a:solidFill>
            <a:schemeClr val="accent1">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just"/>
            <a:r>
              <a:rPr lang="fr-FR" dirty="0"/>
              <a:t>Pour inciter les habitants à utiliser les toilettes sèches, nous les avons impliqués dès le début du projet.</a:t>
            </a:r>
          </a:p>
          <a:p>
            <a:pPr algn="just"/>
            <a:endParaRPr lang="fr-FR" sz="900" dirty="0"/>
          </a:p>
          <a:p>
            <a:pPr algn="just"/>
            <a:r>
              <a:rPr lang="fr-FR" dirty="0"/>
              <a:t>Nous leur avons longuement expliqué le choix des toilettes sèches qui ne nécessitent pas d’eau, pas de réseaux d’assainissement ou fosse septique pour la gestion ou l’évacuation des déchets. </a:t>
            </a:r>
          </a:p>
          <a:p>
            <a:pPr algn="just"/>
            <a:endParaRPr lang="fr-FR" sz="900" dirty="0"/>
          </a:p>
          <a:p>
            <a:pPr algn="just"/>
            <a:r>
              <a:rPr lang="fr-FR" dirty="0"/>
              <a:t>Nous leur avons expliqué leur fonctionnement, l’incidence qu’elles auraient sur l’eau et les nappes phréatiques, sur les maladies, sur l’environnement et les avantages pour l’agriculture et les sols.</a:t>
            </a:r>
          </a:p>
          <a:p>
            <a:pPr algn="just"/>
            <a:endParaRPr lang="fr-FR" sz="900" dirty="0"/>
          </a:p>
          <a:p>
            <a:pPr algn="just"/>
            <a:r>
              <a:rPr lang="fr-FR" dirty="0"/>
              <a:t>Nous avons voulu des toilettes toujours propres, de l’eau pour se laver les mains en sortant.</a:t>
            </a:r>
          </a:p>
          <a:p>
            <a:pPr algn="just"/>
            <a:r>
              <a:rPr lang="fr-FR" dirty="0"/>
              <a:t>Deux gardiens les gardent propres et expliquent aux nouveaux usagers leur utilité. Elles sont ouvertes de 6h à 23h, 7 jours sur 7.</a:t>
            </a:r>
          </a:p>
          <a:p>
            <a:pPr algn="just"/>
            <a:endParaRPr lang="fr-FR" sz="900" dirty="0"/>
          </a:p>
          <a:p>
            <a:pPr algn="just"/>
            <a:r>
              <a:rPr lang="fr-FR" dirty="0"/>
              <a:t>Les habitants du quartier apportent chaque matin les cendres qui servent à sécher les selles.</a:t>
            </a:r>
          </a:p>
          <a:p>
            <a:pPr algn="just"/>
            <a:endParaRPr lang="fr-FR" sz="900" dirty="0"/>
          </a:p>
          <a:p>
            <a:pPr algn="just"/>
            <a:r>
              <a:rPr lang="fr-FR" dirty="0"/>
              <a:t>Nous avons sensibilisé les enfants avec l’aide des instituteurs et professeurs des écoles environnantes.</a:t>
            </a:r>
          </a:p>
          <a:p>
            <a:pPr algn="just"/>
            <a:endParaRPr lang="fr-FR" sz="900" dirty="0"/>
          </a:p>
          <a:p>
            <a:pPr algn="just"/>
            <a:r>
              <a:rPr lang="fr-FR" dirty="0"/>
              <a:t>Nous avons voulu que leur fonctionnement et leur entretien soient autofinancés. Le prix modique des tickets (2,4 cents) le permet à partir de cent usagers journaliers.</a:t>
            </a:r>
          </a:p>
          <a:p>
            <a:pPr algn="just"/>
            <a:endParaRPr lang="fr-FR" sz="900" dirty="0"/>
          </a:p>
          <a:p>
            <a:pPr algn="just"/>
            <a:r>
              <a:rPr lang="fr-FR" dirty="0"/>
              <a:t>Pour convaincre les cultivateurs, nous avons crée un jardin à coté des toilettes, arrosé et enrichi avec les excrétas riches en azote et en phosphore.</a:t>
            </a:r>
          </a:p>
        </p:txBody>
      </p:sp>
      <p:sp>
        <p:nvSpPr>
          <p:cNvPr id="13" name="Slide Number Placeholder 10">
            <a:extLst>
              <a:ext uri="{FF2B5EF4-FFF2-40B4-BE49-F238E27FC236}">
                <a16:creationId xmlns:a16="http://schemas.microsoft.com/office/drawing/2014/main" id="{ADA38DFA-767B-49E7-B570-2D79C619CB4A}"/>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15</a:t>
            </a:fld>
            <a:r>
              <a:rPr lang="fr-FR" dirty="0"/>
              <a:t>/20</a:t>
            </a:r>
          </a:p>
        </p:txBody>
      </p:sp>
      <p:sp>
        <p:nvSpPr>
          <p:cNvPr id="14" name="Footer Placeholder 1">
            <a:extLst>
              <a:ext uri="{FF2B5EF4-FFF2-40B4-BE49-F238E27FC236}">
                <a16:creationId xmlns:a16="http://schemas.microsoft.com/office/drawing/2014/main" id="{689BC936-585A-4881-811D-DE8BA252A488}"/>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31602829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38170FA-7C4D-4E70-AFBE-63A77DA16263}"/>
              </a:ext>
            </a:extLst>
          </p:cNvPr>
          <p:cNvSpPr/>
          <p:nvPr/>
        </p:nvSpPr>
        <p:spPr>
          <a:xfrm>
            <a:off x="645952" y="635840"/>
            <a:ext cx="9364322" cy="3724402"/>
          </a:xfrm>
          <a:prstGeom prst="rect">
            <a:avLst/>
          </a:prstGeom>
          <a:solidFill>
            <a:schemeClr val="accent1">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p:txBody>
          <a:bodyPr/>
          <a:lstStyle/>
          <a:p>
            <a:fld id="{34743335-DC86-48EC-80B6-02F86211D56A}" type="slidenum">
              <a:rPr lang="fr-FR" smtClean="0"/>
              <a:t>16</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a:extLst>
              <a:ext uri="{28A0092B-C50C-407E-A947-70E740481C1C}">
                <a14:useLocalDpi xmlns:a14="http://schemas.microsoft.com/office/drawing/2010/main" val="0"/>
              </a:ext>
            </a:extLst>
          </a:blip>
          <a:srcRect t="1245" r="1265" b="1395"/>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sp>
        <p:nvSpPr>
          <p:cNvPr id="10" name="TextBox 9">
            <a:extLst>
              <a:ext uri="{FF2B5EF4-FFF2-40B4-BE49-F238E27FC236}">
                <a16:creationId xmlns:a16="http://schemas.microsoft.com/office/drawing/2014/main" id="{CD63ED1B-C80E-416D-A10A-1786E9DAF93E}"/>
              </a:ext>
            </a:extLst>
          </p:cNvPr>
          <p:cNvSpPr txBox="1"/>
          <p:nvPr/>
        </p:nvSpPr>
        <p:spPr>
          <a:xfrm>
            <a:off x="645951" y="214893"/>
            <a:ext cx="9364321"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Développement du quartier</a:t>
            </a:r>
          </a:p>
        </p:txBody>
      </p:sp>
      <p:sp>
        <p:nvSpPr>
          <p:cNvPr id="11" name="TextBox 10">
            <a:extLst>
              <a:ext uri="{FF2B5EF4-FFF2-40B4-BE49-F238E27FC236}">
                <a16:creationId xmlns:a16="http://schemas.microsoft.com/office/drawing/2014/main" id="{BFF0BD14-2B81-4577-89FE-01AA9B5E7347}"/>
              </a:ext>
            </a:extLst>
          </p:cNvPr>
          <p:cNvSpPr txBox="1"/>
          <p:nvPr/>
        </p:nvSpPr>
        <p:spPr>
          <a:xfrm>
            <a:off x="704675" y="1400961"/>
            <a:ext cx="8687153" cy="2346796"/>
          </a:xfrm>
          <a:prstGeom prst="rect">
            <a:avLst/>
          </a:prstGeom>
          <a:noFill/>
        </p:spPr>
        <p:txBody>
          <a:bodyPr wrap="square" rtlCol="0">
            <a:spAutoFit/>
          </a:bodyPr>
          <a:lstStyle/>
          <a:p>
            <a:pPr algn="just"/>
            <a:r>
              <a:rPr lang="fr-FR" dirty="0"/>
              <a:t>La création des toilettes et les rencontres avec la population nous ont poussé à lancer deux autres projets afin d’aider la population locale à évoluer :</a:t>
            </a:r>
          </a:p>
          <a:p>
            <a:pPr algn="just"/>
            <a:endParaRPr lang="fr-FR" sz="1050" dirty="0"/>
          </a:p>
          <a:p>
            <a:pPr marL="285750" indent="-285750" algn="just">
              <a:buClr>
                <a:schemeClr val="accent1"/>
              </a:buClr>
              <a:buFont typeface="Arial" panose="020B0604020202020204" pitchFamily="34" charset="0"/>
              <a:buChar char="•"/>
            </a:pPr>
            <a:r>
              <a:rPr lang="fr-FR" dirty="0"/>
              <a:t>Mise en place de micro-crédits réservés aux commerçants du quartier,</a:t>
            </a:r>
          </a:p>
          <a:p>
            <a:pPr marL="285750" indent="-285750" algn="just">
              <a:buClr>
                <a:schemeClr val="accent1"/>
              </a:buClr>
              <a:buFont typeface="Arial" panose="020B0604020202020204" pitchFamily="34" charset="0"/>
              <a:buChar char="•"/>
            </a:pPr>
            <a:endParaRPr lang="fr-FR" sz="1000" dirty="0"/>
          </a:p>
          <a:p>
            <a:pPr marL="285750" indent="-285750" algn="just">
              <a:buClr>
                <a:schemeClr val="accent1"/>
              </a:buClr>
              <a:buFont typeface="Arial" panose="020B0604020202020204" pitchFamily="34" charset="0"/>
              <a:buChar char="•"/>
            </a:pPr>
            <a:r>
              <a:rPr lang="fr-FR" dirty="0"/>
              <a:t>Création d’une association de femmes finançant des cours de lecture, écriture et d’arithmétique grâce à la fabrication de produits artisanaux et à la vente de fruits et légumes cultivés sur cette même parcelle grâce aux engrais générés par les </a:t>
            </a:r>
            <a:r>
              <a:rPr lang="fr-FR"/>
              <a:t>toilettes sèches.</a:t>
            </a:r>
            <a:endParaRPr lang="fr-FR" dirty="0"/>
          </a:p>
        </p:txBody>
      </p:sp>
      <p:sp>
        <p:nvSpPr>
          <p:cNvPr id="14" name="Slide Number Placeholder 10">
            <a:extLst>
              <a:ext uri="{FF2B5EF4-FFF2-40B4-BE49-F238E27FC236}">
                <a16:creationId xmlns:a16="http://schemas.microsoft.com/office/drawing/2014/main" id="{6A72C1E4-6366-4615-AF23-4C63349F4F26}"/>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16</a:t>
            </a:fld>
            <a:r>
              <a:rPr lang="fr-FR" dirty="0"/>
              <a:t>/20</a:t>
            </a:r>
          </a:p>
        </p:txBody>
      </p:sp>
      <p:sp>
        <p:nvSpPr>
          <p:cNvPr id="15" name="Footer Placeholder 1">
            <a:extLst>
              <a:ext uri="{FF2B5EF4-FFF2-40B4-BE49-F238E27FC236}">
                <a16:creationId xmlns:a16="http://schemas.microsoft.com/office/drawing/2014/main" id="{83E7B782-F852-4977-AC9C-DE64C58889D0}"/>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17527201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p:txBody>
          <a:bodyPr/>
          <a:lstStyle/>
          <a:p>
            <a:fld id="{34743335-DC86-48EC-80B6-02F86211D56A}" type="slidenum">
              <a:rPr lang="fr-FR" smtClean="0"/>
              <a:t>17</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sp>
        <p:nvSpPr>
          <p:cNvPr id="10" name="Espace réservé du texte 3">
            <a:extLst>
              <a:ext uri="{FF2B5EF4-FFF2-40B4-BE49-F238E27FC236}">
                <a16:creationId xmlns:a16="http://schemas.microsoft.com/office/drawing/2014/main" id="{B5C898F3-E61E-4C32-9100-DC115564D129}"/>
              </a:ext>
            </a:extLst>
          </p:cNvPr>
          <p:cNvSpPr txBox="1">
            <a:spLocks/>
          </p:cNvSpPr>
          <p:nvPr/>
        </p:nvSpPr>
        <p:spPr>
          <a:xfrm>
            <a:off x="2043970" y="5880011"/>
            <a:ext cx="8817915" cy="4158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2" indent="-285750" algn="just">
              <a:lnSpc>
                <a:spcPct val="100000"/>
              </a:lnSpc>
              <a:spcAft>
                <a:spcPts val="600"/>
              </a:spcAft>
              <a:buClr>
                <a:schemeClr val="accent1"/>
              </a:buClr>
              <a:buFont typeface="Wingdings" panose="05000000000000000000" pitchFamily="2" charset="2"/>
              <a:buChar char="q"/>
              <a:tabLst>
                <a:tab pos="2420938" algn="l"/>
              </a:tabLst>
            </a:pPr>
            <a:r>
              <a:rPr lang="en-US" sz="1200" b="1" dirty="0"/>
              <a:t>A </a:t>
            </a:r>
            <a:r>
              <a:rPr lang="en-US" sz="1200" b="1" dirty="0" err="1"/>
              <a:t>ce</a:t>
            </a:r>
            <a:r>
              <a:rPr lang="en-US" sz="1200" b="1" dirty="0"/>
              <a:t> jour, </a:t>
            </a:r>
            <a:r>
              <a:rPr lang="fr-FR" sz="1200" b="1" dirty="0"/>
              <a:t>le financement est assuré à hauteur de 10.290 € : 10.090 €  par le FDDD et 200 €  par un don.</a:t>
            </a:r>
            <a:endParaRPr lang="en-US" sz="1200" b="1" dirty="0"/>
          </a:p>
        </p:txBody>
      </p:sp>
      <p:sp>
        <p:nvSpPr>
          <p:cNvPr id="13" name="TextBox 12">
            <a:extLst>
              <a:ext uri="{FF2B5EF4-FFF2-40B4-BE49-F238E27FC236}">
                <a16:creationId xmlns:a16="http://schemas.microsoft.com/office/drawing/2014/main" id="{F9ECD1F2-3C59-43DB-B4EE-524750E07AF7}"/>
              </a:ext>
            </a:extLst>
          </p:cNvPr>
          <p:cNvSpPr txBox="1"/>
          <p:nvPr/>
        </p:nvSpPr>
        <p:spPr>
          <a:xfrm>
            <a:off x="645951" y="214893"/>
            <a:ext cx="9364321"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Dépenses</a:t>
            </a:r>
          </a:p>
        </p:txBody>
      </p:sp>
      <p:graphicFrame>
        <p:nvGraphicFramePr>
          <p:cNvPr id="14" name="Table 13">
            <a:extLst>
              <a:ext uri="{FF2B5EF4-FFF2-40B4-BE49-F238E27FC236}">
                <a16:creationId xmlns:a16="http://schemas.microsoft.com/office/drawing/2014/main" id="{FAB23335-F68B-4ABB-A983-42F772E0DB64}"/>
              </a:ext>
            </a:extLst>
          </p:cNvPr>
          <p:cNvGraphicFramePr>
            <a:graphicFrameLocks noGrp="1"/>
          </p:cNvGraphicFramePr>
          <p:nvPr>
            <p:extLst>
              <p:ext uri="{D42A27DB-BD31-4B8C-83A1-F6EECF244321}">
                <p14:modId xmlns:p14="http://schemas.microsoft.com/office/powerpoint/2010/main" val="2861762523"/>
              </p:ext>
            </p:extLst>
          </p:nvPr>
        </p:nvGraphicFramePr>
        <p:xfrm>
          <a:off x="645951" y="745753"/>
          <a:ext cx="5611929" cy="5067300"/>
        </p:xfrm>
        <a:graphic>
          <a:graphicData uri="http://schemas.openxmlformats.org/drawingml/2006/table">
            <a:tbl>
              <a:tblPr>
                <a:tableStyleId>{5C22544A-7EE6-4342-B048-85BDC9FD1C3A}</a:tableStyleId>
              </a:tblPr>
              <a:tblGrid>
                <a:gridCol w="459158">
                  <a:extLst>
                    <a:ext uri="{9D8B030D-6E8A-4147-A177-3AD203B41FA5}">
                      <a16:colId xmlns:a16="http://schemas.microsoft.com/office/drawing/2014/main" val="3824702585"/>
                    </a:ext>
                  </a:extLst>
                </a:gridCol>
                <a:gridCol w="1989684">
                  <a:extLst>
                    <a:ext uri="{9D8B030D-6E8A-4147-A177-3AD203B41FA5}">
                      <a16:colId xmlns:a16="http://schemas.microsoft.com/office/drawing/2014/main" val="897621144"/>
                    </a:ext>
                  </a:extLst>
                </a:gridCol>
                <a:gridCol w="1598549">
                  <a:extLst>
                    <a:ext uri="{9D8B030D-6E8A-4147-A177-3AD203B41FA5}">
                      <a16:colId xmlns:a16="http://schemas.microsoft.com/office/drawing/2014/main" val="292263319"/>
                    </a:ext>
                  </a:extLst>
                </a:gridCol>
                <a:gridCol w="1207415">
                  <a:extLst>
                    <a:ext uri="{9D8B030D-6E8A-4147-A177-3AD203B41FA5}">
                      <a16:colId xmlns:a16="http://schemas.microsoft.com/office/drawing/2014/main" val="3836977573"/>
                    </a:ext>
                  </a:extLst>
                </a:gridCol>
                <a:gridCol w="357123">
                  <a:extLst>
                    <a:ext uri="{9D8B030D-6E8A-4147-A177-3AD203B41FA5}">
                      <a16:colId xmlns:a16="http://schemas.microsoft.com/office/drawing/2014/main" val="334404232"/>
                    </a:ext>
                  </a:extLst>
                </a:gridCol>
              </a:tblGrid>
              <a:tr h="235600">
                <a:tc gridSpan="2">
                  <a:txBody>
                    <a:bodyPr/>
                    <a:lstStyle/>
                    <a:p>
                      <a:pPr algn="l" fontAlgn="b"/>
                      <a:r>
                        <a:rPr lang="fr-FR" sz="1600" b="1" u="none" strike="noStrike" dirty="0">
                          <a:solidFill>
                            <a:schemeClr val="bg1"/>
                          </a:solidFill>
                          <a:effectLst/>
                        </a:rPr>
                        <a:t>Bâtiments</a:t>
                      </a:r>
                      <a:endParaRPr lang="fr-FR" sz="1600" b="1" i="0" u="none" strike="noStrike" dirty="0">
                        <a:solidFill>
                          <a:schemeClr val="bg1"/>
                        </a:solidFill>
                        <a:effectLst/>
                        <a:latin typeface="Calibri" panose="020F0502020204030204" pitchFamily="34" charset="0"/>
                      </a:endParaRPr>
                    </a:p>
                  </a:txBody>
                  <a:tcPr marL="9525" marR="9525" marT="9525" marB="0" anchor="b">
                    <a:solidFill>
                      <a:schemeClr val="accent5">
                        <a:lumMod val="75000"/>
                      </a:schemeClr>
                    </a:solidFill>
                  </a:tcPr>
                </a:tc>
                <a:tc hMerge="1">
                  <a:txBody>
                    <a:bodyPr/>
                    <a:lstStyle/>
                    <a:p>
                      <a:endParaRPr lang="fr-FR"/>
                    </a:p>
                  </a:txBody>
                  <a:tcPr/>
                </a:tc>
                <a:tc>
                  <a:txBody>
                    <a:bodyPr/>
                    <a:lstStyle/>
                    <a:p>
                      <a:pPr algn="l" fontAlgn="b"/>
                      <a:r>
                        <a:rPr lang="fr-FR" sz="1400" u="none" strike="noStrike" dirty="0">
                          <a:solidFill>
                            <a:schemeClr val="bg1"/>
                          </a:solidFill>
                          <a:effectLst/>
                        </a:rPr>
                        <a:t> </a:t>
                      </a:r>
                      <a:endParaRPr lang="fr-FR" sz="1400" b="0" i="0" u="none" strike="noStrike" dirty="0">
                        <a:solidFill>
                          <a:schemeClr val="bg1"/>
                        </a:solidFill>
                        <a:effectLst/>
                        <a:latin typeface="Calibri" panose="020F0502020204030204" pitchFamily="34" charset="0"/>
                      </a:endParaRPr>
                    </a:p>
                  </a:txBody>
                  <a:tcPr marL="9525" marR="9525" marT="9525" marB="0" anchor="b">
                    <a:solidFill>
                      <a:schemeClr val="accent5">
                        <a:lumMod val="75000"/>
                      </a:schemeClr>
                    </a:solidFill>
                  </a:tcPr>
                </a:tc>
                <a:tc>
                  <a:txBody>
                    <a:bodyPr/>
                    <a:lstStyle/>
                    <a:p>
                      <a:pPr algn="ctr" fontAlgn="ctr"/>
                      <a:r>
                        <a:rPr lang="fr-FR" sz="1400" u="none" strike="noStrike" dirty="0">
                          <a:solidFill>
                            <a:schemeClr val="bg1"/>
                          </a:solidFill>
                          <a:effectLst/>
                        </a:rPr>
                        <a:t>€</a:t>
                      </a:r>
                      <a:endParaRPr lang="fr-FR" sz="1400" b="0" i="0" u="none" strike="noStrike" dirty="0">
                        <a:solidFill>
                          <a:schemeClr val="bg1"/>
                        </a:solidFill>
                        <a:effectLst/>
                        <a:latin typeface="Calibri" panose="020F0502020204030204" pitchFamily="34" charset="0"/>
                      </a:endParaRPr>
                    </a:p>
                  </a:txBody>
                  <a:tcPr marL="9525" marR="9525" marT="9525" marB="0" anchor="ctr">
                    <a:solidFill>
                      <a:schemeClr val="accent5">
                        <a:lumMod val="75000"/>
                      </a:schemeClr>
                    </a:solidFill>
                  </a:tcPr>
                </a:tc>
                <a:tc>
                  <a:txBody>
                    <a:bodyPr/>
                    <a:lstStyle/>
                    <a:p>
                      <a:pPr algn="l" fontAlgn="b"/>
                      <a:r>
                        <a:rPr lang="fr-FR" sz="1400" u="none" strike="noStrike">
                          <a:effectLst/>
                        </a:rPr>
                        <a:t> </a:t>
                      </a:r>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30589810"/>
                  </a:ext>
                </a:extLst>
              </a:tr>
              <a:tr h="235600">
                <a:tc>
                  <a:txBody>
                    <a:bodyPr/>
                    <a:lstStyle/>
                    <a:p>
                      <a:pPr algn="l" fontAlgn="b"/>
                      <a:endParaRPr lang="fr-FR"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400" u="none" strike="noStrike">
                          <a:effectLst/>
                        </a:rPr>
                        <a:t>Maitrise d'œuvre</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400" u="none" strike="noStrike">
                          <a:effectLst/>
                        </a:rPr>
                        <a:t>Basile Dbaguidi</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400" u="none" strike="noStrike">
                          <a:effectLst/>
                        </a:rPr>
                        <a:t>1 112</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13218434"/>
                  </a:ext>
                </a:extLst>
              </a:tr>
              <a:tr h="235600">
                <a:tc>
                  <a:txBody>
                    <a:bodyPr/>
                    <a:lstStyle/>
                    <a:p>
                      <a:pPr algn="l" fontAlgn="b"/>
                      <a:endParaRPr lang="fr-FR"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400" u="none" strike="noStrike">
                          <a:effectLst/>
                        </a:rPr>
                        <a:t>Construction</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400" u="none" strike="noStrike">
                          <a:effectLst/>
                        </a:rPr>
                        <a:t>Phanos</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400" u="none" strike="noStrike">
                          <a:effectLst/>
                        </a:rPr>
                        <a:t>6 000</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12118915"/>
                  </a:ext>
                </a:extLst>
              </a:tr>
              <a:tr h="235600">
                <a:tc>
                  <a:txBody>
                    <a:bodyPr/>
                    <a:lstStyle/>
                    <a:p>
                      <a:pPr algn="l" fontAlgn="b"/>
                      <a:endParaRPr lang="fr-FR"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400" u="none" strike="noStrike" dirty="0">
                          <a:effectLst/>
                        </a:rPr>
                        <a:t>Etanchéité</a:t>
                      </a:r>
                      <a:endParaRPr lang="fr-FR"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400" u="none" strike="noStrike">
                          <a:effectLst/>
                        </a:rPr>
                        <a:t>80</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42476536"/>
                  </a:ext>
                </a:extLst>
              </a:tr>
              <a:tr h="235600">
                <a:tc>
                  <a:txBody>
                    <a:bodyPr/>
                    <a:lstStyle/>
                    <a:p>
                      <a:pPr algn="l" fontAlgn="b"/>
                      <a:endParaRPr lang="fr-FR"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400" u="none" strike="noStrike" dirty="0">
                          <a:effectLst/>
                        </a:rPr>
                        <a:t>Finitions</a:t>
                      </a:r>
                      <a:endParaRPr lang="fr-FR"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400" u="none" strike="noStrike">
                          <a:effectLst/>
                        </a:rPr>
                        <a:t>100</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32498760"/>
                  </a:ext>
                </a:extLst>
              </a:tr>
              <a:tr h="235600">
                <a:tc>
                  <a:txBody>
                    <a:bodyPr/>
                    <a:lstStyle/>
                    <a:p>
                      <a:pPr algn="l" fontAlgn="b"/>
                      <a:endParaRPr lang="fr-FR"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400" b="1" u="none" strike="noStrike" dirty="0">
                          <a:effectLst/>
                        </a:rPr>
                        <a:t>7 292</a:t>
                      </a:r>
                      <a:endParaRPr lang="fr-FR"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4917757"/>
                  </a:ext>
                </a:extLst>
              </a:tr>
              <a:tr h="235600">
                <a:tc gridSpan="2">
                  <a:txBody>
                    <a:bodyPr/>
                    <a:lstStyle/>
                    <a:p>
                      <a:pPr algn="l" fontAlgn="b"/>
                      <a:r>
                        <a:rPr lang="fr-FR" sz="1600" b="1" u="none" strike="noStrike" dirty="0">
                          <a:solidFill>
                            <a:schemeClr val="bg1"/>
                          </a:solidFill>
                          <a:effectLst/>
                        </a:rPr>
                        <a:t>Aménagements</a:t>
                      </a:r>
                      <a:endParaRPr lang="fr-FR" sz="1600" b="1" i="0" u="none" strike="noStrike" dirty="0">
                        <a:solidFill>
                          <a:schemeClr val="bg1"/>
                        </a:solidFill>
                        <a:effectLst/>
                        <a:latin typeface="Calibri" panose="020F0502020204030204" pitchFamily="34" charset="0"/>
                      </a:endParaRPr>
                    </a:p>
                  </a:txBody>
                  <a:tcPr marL="9525" marR="9525" marT="9525" marB="0" anchor="b">
                    <a:solidFill>
                      <a:schemeClr val="accent5">
                        <a:lumMod val="75000"/>
                      </a:schemeClr>
                    </a:solidFill>
                  </a:tcPr>
                </a:tc>
                <a:tc hMerge="1">
                  <a:txBody>
                    <a:bodyPr/>
                    <a:lstStyle/>
                    <a:p>
                      <a:endParaRPr lang="fr-FR"/>
                    </a:p>
                  </a:txBody>
                  <a:tcPr/>
                </a:tc>
                <a:tc>
                  <a:txBody>
                    <a:bodyPr/>
                    <a:lstStyle/>
                    <a:p>
                      <a:pPr algn="l" fontAlgn="b"/>
                      <a:r>
                        <a:rPr lang="fr-FR" sz="1400" u="none" strike="noStrike" dirty="0">
                          <a:effectLst/>
                        </a:rPr>
                        <a:t> </a:t>
                      </a:r>
                      <a:endParaRPr lang="fr-FR" sz="1400" b="0" i="0" u="none" strike="noStrike" dirty="0">
                        <a:solidFill>
                          <a:srgbClr val="000000"/>
                        </a:solidFill>
                        <a:effectLst/>
                        <a:latin typeface="Calibri" panose="020F0502020204030204" pitchFamily="34" charset="0"/>
                      </a:endParaRPr>
                    </a:p>
                  </a:txBody>
                  <a:tcPr marL="9525" marR="9525" marT="9525" marB="0" anchor="b">
                    <a:solidFill>
                      <a:schemeClr val="accent5">
                        <a:lumMod val="75000"/>
                      </a:schemeClr>
                    </a:solidFill>
                  </a:tcPr>
                </a:tc>
                <a:tc>
                  <a:txBody>
                    <a:bodyPr/>
                    <a:lstStyle/>
                    <a:p>
                      <a:pPr algn="l" fontAlgn="b"/>
                      <a:r>
                        <a:rPr lang="fr-FR" sz="1400" u="none" strike="noStrike" dirty="0">
                          <a:effectLst/>
                        </a:rPr>
                        <a:t> </a:t>
                      </a:r>
                      <a:endParaRPr lang="fr-FR" sz="1400" b="0" i="0" u="none" strike="noStrike" dirty="0">
                        <a:solidFill>
                          <a:srgbClr val="000000"/>
                        </a:solidFill>
                        <a:effectLst/>
                        <a:latin typeface="Calibri" panose="020F0502020204030204" pitchFamily="34" charset="0"/>
                      </a:endParaRPr>
                    </a:p>
                  </a:txBody>
                  <a:tcPr marL="9525" marR="9525" marT="9525" marB="0" anchor="b">
                    <a:solidFill>
                      <a:schemeClr val="accent5">
                        <a:lumMod val="75000"/>
                      </a:schemeClr>
                    </a:solidFill>
                  </a:tcPr>
                </a:tc>
                <a:tc>
                  <a:txBody>
                    <a:bodyPr/>
                    <a:lstStyle/>
                    <a:p>
                      <a:pPr algn="l" fontAlgn="b"/>
                      <a:r>
                        <a:rPr lang="fr-FR" sz="1400" u="none" strike="noStrike">
                          <a:effectLst/>
                        </a:rPr>
                        <a:t> </a:t>
                      </a:r>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81613877"/>
                  </a:ext>
                </a:extLst>
              </a:tr>
              <a:tr h="235600">
                <a:tc>
                  <a:txBody>
                    <a:bodyPr/>
                    <a:lstStyle/>
                    <a:p>
                      <a:pPr algn="l" fontAlgn="b"/>
                      <a:endParaRPr lang="fr-FR" sz="1600" b="1" i="0" u="none" strike="noStrike">
                        <a:solidFill>
                          <a:srgbClr val="000000"/>
                        </a:solidFill>
                        <a:effectLst/>
                        <a:latin typeface="Calibri" panose="020F0502020204030204" pitchFamily="34" charset="0"/>
                      </a:endParaRPr>
                    </a:p>
                  </a:txBody>
                  <a:tcPr marL="9525" marR="9525" marT="9525" marB="0" anchor="b"/>
                </a:tc>
                <a:tc gridSpan="2">
                  <a:txBody>
                    <a:bodyPr/>
                    <a:lstStyle/>
                    <a:p>
                      <a:pPr algn="l" fontAlgn="b"/>
                      <a:r>
                        <a:rPr lang="fr-FR" sz="1400" u="none" strike="noStrike">
                          <a:effectLst/>
                        </a:rPr>
                        <a:t>Eclairage (panneau solaire)</a:t>
                      </a:r>
                      <a:endParaRPr lang="fr-FR" sz="1400" b="0"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fr-FR"/>
                    </a:p>
                  </a:txBody>
                  <a:tcPr/>
                </a:tc>
                <a:tc>
                  <a:txBody>
                    <a:bodyPr/>
                    <a:lstStyle/>
                    <a:p>
                      <a:pPr algn="r" fontAlgn="b"/>
                      <a:r>
                        <a:rPr lang="fr-FR" sz="1400" u="none" strike="noStrike">
                          <a:effectLst/>
                        </a:rPr>
                        <a:t>638</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51138042"/>
                  </a:ext>
                </a:extLst>
              </a:tr>
              <a:tr h="235600">
                <a:tc>
                  <a:txBody>
                    <a:bodyPr/>
                    <a:lstStyle/>
                    <a:p>
                      <a:pPr algn="l" fontAlgn="b"/>
                      <a:endParaRPr lang="fr-FR"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400" u="none" strike="noStrike">
                          <a:effectLst/>
                        </a:rPr>
                        <a:t>Urinoirs</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400" u="none" strike="noStrike">
                          <a:effectLst/>
                        </a:rPr>
                        <a:t>70</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69289285"/>
                  </a:ext>
                </a:extLst>
              </a:tr>
              <a:tr h="235600">
                <a:tc>
                  <a:txBody>
                    <a:bodyPr/>
                    <a:lstStyle/>
                    <a:p>
                      <a:pPr algn="l" fontAlgn="b"/>
                      <a:endParaRPr lang="fr-FR"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400" u="none" strike="noStrike">
                          <a:effectLst/>
                        </a:rPr>
                        <a:t>Divers (Trolos)</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400" u="none" strike="noStrike">
                          <a:effectLst/>
                        </a:rPr>
                        <a:t>400</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38159277"/>
                  </a:ext>
                </a:extLst>
              </a:tr>
              <a:tr h="235600">
                <a:tc>
                  <a:txBody>
                    <a:bodyPr/>
                    <a:lstStyle/>
                    <a:p>
                      <a:pPr algn="l" fontAlgn="b"/>
                      <a:endParaRPr lang="fr-FR"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400" b="1" u="none" strike="noStrike" dirty="0">
                          <a:effectLst/>
                        </a:rPr>
                        <a:t>1 108</a:t>
                      </a:r>
                      <a:endParaRPr lang="fr-FR"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32545415"/>
                  </a:ext>
                </a:extLst>
              </a:tr>
              <a:tr h="235600">
                <a:tc gridSpan="2">
                  <a:txBody>
                    <a:bodyPr/>
                    <a:lstStyle/>
                    <a:p>
                      <a:pPr algn="l" fontAlgn="b"/>
                      <a:r>
                        <a:rPr lang="fr-FR" sz="1600" b="1" u="none" strike="noStrike" dirty="0">
                          <a:solidFill>
                            <a:schemeClr val="bg1"/>
                          </a:solidFill>
                          <a:effectLst/>
                        </a:rPr>
                        <a:t>Matériels et accessoires</a:t>
                      </a:r>
                      <a:endParaRPr lang="fr-FR" sz="1600" b="1" i="0" u="none" strike="noStrike" dirty="0">
                        <a:solidFill>
                          <a:schemeClr val="bg1"/>
                        </a:solidFill>
                        <a:effectLst/>
                        <a:latin typeface="Calibri" panose="020F0502020204030204" pitchFamily="34" charset="0"/>
                      </a:endParaRPr>
                    </a:p>
                  </a:txBody>
                  <a:tcPr marL="9525" marR="9525" marT="9525" marB="0" anchor="b">
                    <a:solidFill>
                      <a:schemeClr val="accent5">
                        <a:lumMod val="75000"/>
                      </a:schemeClr>
                    </a:solidFill>
                  </a:tcPr>
                </a:tc>
                <a:tc hMerge="1">
                  <a:txBody>
                    <a:bodyPr/>
                    <a:lstStyle/>
                    <a:p>
                      <a:endParaRPr lang="fr-FR"/>
                    </a:p>
                  </a:txBody>
                  <a:tcPr/>
                </a:tc>
                <a:tc>
                  <a:txBody>
                    <a:bodyPr/>
                    <a:lstStyle/>
                    <a:p>
                      <a:pPr algn="l" fontAlgn="b"/>
                      <a:r>
                        <a:rPr lang="fr-FR" sz="1400" u="none" strike="noStrike" dirty="0">
                          <a:effectLst/>
                        </a:rPr>
                        <a:t> </a:t>
                      </a:r>
                      <a:endParaRPr lang="fr-FR" sz="1400" b="0" i="0" u="none" strike="noStrike" dirty="0">
                        <a:solidFill>
                          <a:srgbClr val="000000"/>
                        </a:solidFill>
                        <a:effectLst/>
                        <a:latin typeface="Calibri" panose="020F0502020204030204" pitchFamily="34" charset="0"/>
                      </a:endParaRPr>
                    </a:p>
                  </a:txBody>
                  <a:tcPr marL="9525" marR="9525" marT="9525" marB="0" anchor="b">
                    <a:solidFill>
                      <a:schemeClr val="accent5">
                        <a:lumMod val="75000"/>
                      </a:schemeClr>
                    </a:solidFill>
                  </a:tcPr>
                </a:tc>
                <a:tc>
                  <a:txBody>
                    <a:bodyPr/>
                    <a:lstStyle/>
                    <a:p>
                      <a:pPr algn="l" fontAlgn="b"/>
                      <a:r>
                        <a:rPr lang="fr-FR" sz="1400" u="none" strike="noStrike" dirty="0">
                          <a:effectLst/>
                        </a:rPr>
                        <a:t> </a:t>
                      </a:r>
                      <a:endParaRPr lang="fr-FR" sz="1400" b="0" i="0" u="none" strike="noStrike" dirty="0">
                        <a:solidFill>
                          <a:srgbClr val="000000"/>
                        </a:solidFill>
                        <a:effectLst/>
                        <a:latin typeface="Calibri" panose="020F0502020204030204" pitchFamily="34" charset="0"/>
                      </a:endParaRPr>
                    </a:p>
                  </a:txBody>
                  <a:tcPr marL="9525" marR="9525" marT="9525" marB="0" anchor="b">
                    <a:solidFill>
                      <a:schemeClr val="accent5">
                        <a:lumMod val="75000"/>
                      </a:schemeClr>
                    </a:solidFill>
                  </a:tcPr>
                </a:tc>
                <a:tc>
                  <a:txBody>
                    <a:bodyPr/>
                    <a:lstStyle/>
                    <a:p>
                      <a:pPr algn="l" fontAlgn="b"/>
                      <a:r>
                        <a:rPr lang="fr-FR" sz="1400" u="none" strike="noStrike">
                          <a:effectLst/>
                        </a:rPr>
                        <a:t> </a:t>
                      </a:r>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40609967"/>
                  </a:ext>
                </a:extLst>
              </a:tr>
              <a:tr h="235600">
                <a:tc>
                  <a:txBody>
                    <a:bodyPr/>
                    <a:lstStyle/>
                    <a:p>
                      <a:pPr algn="l" fontAlgn="b"/>
                      <a:endParaRPr lang="fr-FR"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400" u="none" strike="noStrike">
                          <a:effectLst/>
                        </a:rPr>
                        <a:t>Abri gardiens</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400" u="none" strike="noStrike">
                          <a:effectLst/>
                        </a:rPr>
                        <a:t>300</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46236755"/>
                  </a:ext>
                </a:extLst>
              </a:tr>
              <a:tr h="235600">
                <a:tc>
                  <a:txBody>
                    <a:bodyPr/>
                    <a:lstStyle/>
                    <a:p>
                      <a:pPr algn="l" fontAlgn="b"/>
                      <a:endParaRPr lang="fr-FR"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400" u="none" strike="noStrike">
                          <a:effectLst/>
                        </a:rPr>
                        <a:t>Bac à cendres</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400" u="none" strike="noStrike">
                          <a:effectLst/>
                        </a:rPr>
                        <a:t>30</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33533822"/>
                  </a:ext>
                </a:extLst>
              </a:tr>
              <a:tr h="235600">
                <a:tc>
                  <a:txBody>
                    <a:bodyPr/>
                    <a:lstStyle/>
                    <a:p>
                      <a:pPr algn="l" fontAlgn="b"/>
                      <a:endParaRPr lang="fr-FR"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400" u="none" strike="noStrike">
                          <a:effectLst/>
                        </a:rPr>
                        <a:t>Matériel d'entretien</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400" u="none" strike="noStrike">
                          <a:effectLst/>
                        </a:rPr>
                        <a:t>100</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10275492"/>
                  </a:ext>
                </a:extLst>
              </a:tr>
              <a:tr h="235600">
                <a:tc>
                  <a:txBody>
                    <a:bodyPr/>
                    <a:lstStyle/>
                    <a:p>
                      <a:pPr algn="l" fontAlgn="b"/>
                      <a:endParaRPr lang="fr-FR"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400" b="1" u="none" strike="noStrike" dirty="0">
                          <a:effectLst/>
                        </a:rPr>
                        <a:t>430</a:t>
                      </a:r>
                      <a:endParaRPr lang="fr-FR"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03838270"/>
                  </a:ext>
                </a:extLst>
              </a:tr>
              <a:tr h="235600">
                <a:tc gridSpan="2">
                  <a:txBody>
                    <a:bodyPr/>
                    <a:lstStyle/>
                    <a:p>
                      <a:pPr algn="l" fontAlgn="b"/>
                      <a:r>
                        <a:rPr lang="fr-FR" sz="1600" b="1" u="none" strike="noStrike" dirty="0">
                          <a:solidFill>
                            <a:schemeClr val="bg1"/>
                          </a:solidFill>
                          <a:effectLst/>
                        </a:rPr>
                        <a:t>Communication</a:t>
                      </a:r>
                      <a:endParaRPr lang="fr-FR" sz="1600" b="1" i="0" u="none" strike="noStrike" dirty="0">
                        <a:solidFill>
                          <a:schemeClr val="bg1"/>
                        </a:solidFill>
                        <a:effectLst/>
                        <a:latin typeface="Calibri" panose="020F0502020204030204" pitchFamily="34" charset="0"/>
                      </a:endParaRPr>
                    </a:p>
                  </a:txBody>
                  <a:tcPr marL="9525" marR="9525" marT="9525" marB="0" anchor="b">
                    <a:solidFill>
                      <a:schemeClr val="accent5">
                        <a:lumMod val="75000"/>
                      </a:schemeClr>
                    </a:solidFill>
                  </a:tcPr>
                </a:tc>
                <a:tc hMerge="1">
                  <a:txBody>
                    <a:bodyPr/>
                    <a:lstStyle/>
                    <a:p>
                      <a:endParaRPr lang="fr-FR"/>
                    </a:p>
                  </a:txBody>
                  <a:tcPr/>
                </a:tc>
                <a:tc>
                  <a:txBody>
                    <a:bodyPr/>
                    <a:lstStyle/>
                    <a:p>
                      <a:pPr algn="l" fontAlgn="b"/>
                      <a:r>
                        <a:rPr lang="fr-FR" sz="1400" u="none" strike="noStrike" dirty="0">
                          <a:effectLst/>
                        </a:rPr>
                        <a:t> </a:t>
                      </a:r>
                      <a:endParaRPr lang="fr-FR" sz="1400" b="0" i="0" u="none" strike="noStrike" dirty="0">
                        <a:solidFill>
                          <a:srgbClr val="000000"/>
                        </a:solidFill>
                        <a:effectLst/>
                        <a:latin typeface="Calibri" panose="020F0502020204030204" pitchFamily="34" charset="0"/>
                      </a:endParaRPr>
                    </a:p>
                  </a:txBody>
                  <a:tcPr marL="9525" marR="9525" marT="9525" marB="0" anchor="b">
                    <a:solidFill>
                      <a:schemeClr val="accent5">
                        <a:lumMod val="75000"/>
                      </a:schemeClr>
                    </a:solidFill>
                  </a:tcPr>
                </a:tc>
                <a:tc>
                  <a:txBody>
                    <a:bodyPr/>
                    <a:lstStyle/>
                    <a:p>
                      <a:pPr algn="l" fontAlgn="b"/>
                      <a:r>
                        <a:rPr lang="fr-FR" sz="1400" u="none" strike="noStrike" dirty="0">
                          <a:effectLst/>
                        </a:rPr>
                        <a:t> </a:t>
                      </a:r>
                      <a:endParaRPr lang="fr-FR" sz="1400" b="0" i="0" u="none" strike="noStrike" dirty="0">
                        <a:solidFill>
                          <a:srgbClr val="000000"/>
                        </a:solidFill>
                        <a:effectLst/>
                        <a:latin typeface="Calibri" panose="020F0502020204030204" pitchFamily="34" charset="0"/>
                      </a:endParaRPr>
                    </a:p>
                  </a:txBody>
                  <a:tcPr marL="9525" marR="9525" marT="9525" marB="0" anchor="b">
                    <a:solidFill>
                      <a:schemeClr val="accent5">
                        <a:lumMod val="75000"/>
                      </a:schemeClr>
                    </a:solidFill>
                  </a:tcPr>
                </a:tc>
                <a:tc>
                  <a:txBody>
                    <a:bodyPr/>
                    <a:lstStyle/>
                    <a:p>
                      <a:pPr algn="l" fontAlgn="b"/>
                      <a:r>
                        <a:rPr lang="fr-FR" sz="1400" u="none" strike="noStrike">
                          <a:effectLst/>
                        </a:rPr>
                        <a:t> </a:t>
                      </a:r>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17386973"/>
                  </a:ext>
                </a:extLst>
              </a:tr>
              <a:tr h="235600">
                <a:tc>
                  <a:txBody>
                    <a:bodyPr/>
                    <a:lstStyle/>
                    <a:p>
                      <a:pPr algn="l" fontAlgn="b"/>
                      <a:endParaRPr lang="fr-FR"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400" u="none" strike="noStrike">
                          <a:effectLst/>
                        </a:rPr>
                        <a:t>Pancartes et affiches</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400" u="none" strike="noStrike">
                          <a:effectLst/>
                        </a:rPr>
                        <a:t>Benedict Saizonou</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400" u="none" strike="noStrike">
                          <a:effectLst/>
                        </a:rPr>
                        <a:t>1 080</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58715512"/>
                  </a:ext>
                </a:extLst>
              </a:tr>
              <a:tr h="235600">
                <a:tc>
                  <a:txBody>
                    <a:bodyPr/>
                    <a:lstStyle/>
                    <a:p>
                      <a:pPr algn="l" fontAlgn="b"/>
                      <a:endParaRPr lang="fr-FR"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fr-FR"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66161829"/>
                  </a:ext>
                </a:extLst>
              </a:tr>
              <a:tr h="235600">
                <a:tc gridSpan="2">
                  <a:txBody>
                    <a:bodyPr/>
                    <a:lstStyle/>
                    <a:p>
                      <a:pPr algn="l" fontAlgn="b"/>
                      <a:r>
                        <a:rPr lang="fr-FR" sz="1600" b="1" u="none" strike="noStrike" dirty="0">
                          <a:effectLst/>
                        </a:rPr>
                        <a:t>Total</a:t>
                      </a:r>
                      <a:endParaRPr lang="fr-FR" sz="1600" b="1"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fr-FR"/>
                    </a:p>
                  </a:txBody>
                  <a:tcPr/>
                </a:tc>
                <a:tc>
                  <a:txBody>
                    <a:bodyPr/>
                    <a:lstStyle/>
                    <a:p>
                      <a:pPr algn="l" fontAlgn="b"/>
                      <a:r>
                        <a:rPr lang="fr-FR" sz="1400" u="none" strike="noStrike">
                          <a:effectLst/>
                        </a:rPr>
                        <a:t> </a:t>
                      </a:r>
                      <a:endParaRPr lang="fr-FR"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400" b="1" u="none" strike="noStrike" dirty="0">
                          <a:solidFill>
                            <a:schemeClr val="tx1"/>
                          </a:solidFill>
                          <a:effectLst/>
                        </a:rPr>
                        <a:t>9 910</a:t>
                      </a:r>
                      <a:endParaRPr lang="fr-FR" sz="1400" b="1" i="0" u="none" strike="noStrike" dirty="0">
                        <a:solidFill>
                          <a:schemeClr val="tx1"/>
                        </a:solidFill>
                        <a:effectLst/>
                        <a:latin typeface="Calibri" panose="020F0502020204030204" pitchFamily="34" charset="0"/>
                      </a:endParaRPr>
                    </a:p>
                  </a:txBody>
                  <a:tcPr marL="9525" marR="9525" marT="9525" marB="0" anchor="b">
                    <a:solidFill>
                      <a:srgbClr val="F6CE92"/>
                    </a:solidFill>
                  </a:tcPr>
                </a:tc>
                <a:tc>
                  <a:txBody>
                    <a:bodyPr/>
                    <a:lstStyle/>
                    <a:p>
                      <a:pPr algn="l" fontAlgn="b"/>
                      <a:r>
                        <a:rPr lang="fr-FR" sz="1400" u="none" strike="noStrike" dirty="0">
                          <a:effectLst/>
                        </a:rPr>
                        <a:t> </a:t>
                      </a:r>
                      <a:endParaRPr lang="fr-FR"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99172762"/>
                  </a:ext>
                </a:extLst>
              </a:tr>
            </a:tbl>
          </a:graphicData>
        </a:graphic>
      </p:graphicFrame>
      <p:pic>
        <p:nvPicPr>
          <p:cNvPr id="16" name="Picture 15" descr="A person holding a newspaper&#10;&#10;Description automatically generated with low confidence">
            <a:extLst>
              <a:ext uri="{FF2B5EF4-FFF2-40B4-BE49-F238E27FC236}">
                <a16:creationId xmlns:a16="http://schemas.microsoft.com/office/drawing/2014/main" id="{ADFA9C7A-F1CF-474B-92DB-5AAD155B0B1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392412" y="768502"/>
            <a:ext cx="1984888" cy="2774146"/>
          </a:xfrm>
          <a:prstGeom prst="rect">
            <a:avLst/>
          </a:prstGeom>
        </p:spPr>
      </p:pic>
      <p:pic>
        <p:nvPicPr>
          <p:cNvPr id="18" name="Picture 17" descr="Text&#10;&#10;Description automatically generated">
            <a:extLst>
              <a:ext uri="{FF2B5EF4-FFF2-40B4-BE49-F238E27FC236}">
                <a16:creationId xmlns:a16="http://schemas.microsoft.com/office/drawing/2014/main" id="{7DC8F714-6529-48BE-A5EE-F1C160356F7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9063730" y="768501"/>
            <a:ext cx="2025619" cy="2734495"/>
          </a:xfrm>
          <a:prstGeom prst="rect">
            <a:avLst/>
          </a:prstGeom>
        </p:spPr>
      </p:pic>
      <p:pic>
        <p:nvPicPr>
          <p:cNvPr id="20" name="Picture 19" descr="A newspaper with a person and person&#10;&#10;Description automatically generated with low confidence">
            <a:extLst>
              <a:ext uri="{FF2B5EF4-FFF2-40B4-BE49-F238E27FC236}">
                <a16:creationId xmlns:a16="http://schemas.microsoft.com/office/drawing/2014/main" id="{A0912195-72BC-4531-AE1E-66DCD16CE81C}"/>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b="-1"/>
          <a:stretch/>
        </p:blipFill>
        <p:spPr>
          <a:xfrm>
            <a:off x="6394526" y="3520216"/>
            <a:ext cx="1848242" cy="2403077"/>
          </a:xfrm>
          <a:prstGeom prst="rect">
            <a:avLst/>
          </a:prstGeom>
        </p:spPr>
      </p:pic>
      <p:pic>
        <p:nvPicPr>
          <p:cNvPr id="22" name="Picture 21" descr="A newspaper with a person in a mask and a mask&#10;&#10;Description automatically generated with low confidence">
            <a:extLst>
              <a:ext uri="{FF2B5EF4-FFF2-40B4-BE49-F238E27FC236}">
                <a16:creationId xmlns:a16="http://schemas.microsoft.com/office/drawing/2014/main" id="{E08C3376-70BA-4DD2-95C6-4986AD61B861}"/>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8277505" y="3580108"/>
            <a:ext cx="1463443" cy="2339555"/>
          </a:xfrm>
          <a:prstGeom prst="rect">
            <a:avLst/>
          </a:prstGeom>
        </p:spPr>
      </p:pic>
      <p:pic>
        <p:nvPicPr>
          <p:cNvPr id="24" name="Picture 23" descr="A newspaper with a person on it&#10;&#10;Description automatically generated with low confidence">
            <a:extLst>
              <a:ext uri="{FF2B5EF4-FFF2-40B4-BE49-F238E27FC236}">
                <a16:creationId xmlns:a16="http://schemas.microsoft.com/office/drawing/2014/main" id="{199C6E24-BD04-4BA6-A4A8-744D481DD631}"/>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9775685" y="3530031"/>
            <a:ext cx="1563238" cy="2383446"/>
          </a:xfrm>
          <a:prstGeom prst="rect">
            <a:avLst/>
          </a:prstGeom>
        </p:spPr>
      </p:pic>
      <p:sp>
        <p:nvSpPr>
          <p:cNvPr id="26" name="Slide Number Placeholder 10">
            <a:extLst>
              <a:ext uri="{FF2B5EF4-FFF2-40B4-BE49-F238E27FC236}">
                <a16:creationId xmlns:a16="http://schemas.microsoft.com/office/drawing/2014/main" id="{A583EC4A-BCB7-430A-92D4-CBD5879FC40B}"/>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17</a:t>
            </a:fld>
            <a:r>
              <a:rPr lang="fr-FR" dirty="0"/>
              <a:t>/20</a:t>
            </a:r>
          </a:p>
        </p:txBody>
      </p:sp>
      <p:sp>
        <p:nvSpPr>
          <p:cNvPr id="19" name="Footer Placeholder 1">
            <a:extLst>
              <a:ext uri="{FF2B5EF4-FFF2-40B4-BE49-F238E27FC236}">
                <a16:creationId xmlns:a16="http://schemas.microsoft.com/office/drawing/2014/main" id="{E0DD4778-FC15-4A49-B3A8-2E0B8A1ACA2E}"/>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34927481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p:txBody>
          <a:bodyPr/>
          <a:lstStyle/>
          <a:p>
            <a:fld id="{34743335-DC86-48EC-80B6-02F86211D56A}" type="slidenum">
              <a:rPr lang="fr-FR" smtClean="0"/>
              <a:t>18</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graphicFrame>
        <p:nvGraphicFramePr>
          <p:cNvPr id="11" name="Tableau 3">
            <a:extLst>
              <a:ext uri="{FF2B5EF4-FFF2-40B4-BE49-F238E27FC236}">
                <a16:creationId xmlns:a16="http://schemas.microsoft.com/office/drawing/2014/main" id="{371C36C9-BF87-4678-B835-E770A23CE086}"/>
              </a:ext>
            </a:extLst>
          </p:cNvPr>
          <p:cNvGraphicFramePr>
            <a:graphicFrameLocks noGrp="1"/>
          </p:cNvGraphicFramePr>
          <p:nvPr>
            <p:extLst>
              <p:ext uri="{D42A27DB-BD31-4B8C-83A1-F6EECF244321}">
                <p14:modId xmlns:p14="http://schemas.microsoft.com/office/powerpoint/2010/main" val="3244266652"/>
              </p:ext>
            </p:extLst>
          </p:nvPr>
        </p:nvGraphicFramePr>
        <p:xfrm>
          <a:off x="685848" y="737037"/>
          <a:ext cx="9324424" cy="3530600"/>
        </p:xfrm>
        <a:graphic>
          <a:graphicData uri="http://schemas.openxmlformats.org/drawingml/2006/table">
            <a:tbl>
              <a:tblPr firstRow="1" bandRow="1">
                <a:tableStyleId>{5C22544A-7EE6-4342-B048-85BDC9FD1C3A}</a:tableStyleId>
              </a:tblPr>
              <a:tblGrid>
                <a:gridCol w="1283475">
                  <a:extLst>
                    <a:ext uri="{9D8B030D-6E8A-4147-A177-3AD203B41FA5}">
                      <a16:colId xmlns:a16="http://schemas.microsoft.com/office/drawing/2014/main" val="20000"/>
                    </a:ext>
                  </a:extLst>
                </a:gridCol>
                <a:gridCol w="5490182">
                  <a:extLst>
                    <a:ext uri="{9D8B030D-6E8A-4147-A177-3AD203B41FA5}">
                      <a16:colId xmlns:a16="http://schemas.microsoft.com/office/drawing/2014/main" val="20001"/>
                    </a:ext>
                  </a:extLst>
                </a:gridCol>
                <a:gridCol w="2550767">
                  <a:extLst>
                    <a:ext uri="{9D8B030D-6E8A-4147-A177-3AD203B41FA5}">
                      <a16:colId xmlns:a16="http://schemas.microsoft.com/office/drawing/2014/main" val="20002"/>
                    </a:ext>
                  </a:extLst>
                </a:gridCol>
              </a:tblGrid>
              <a:tr h="370840">
                <a:tc>
                  <a:txBody>
                    <a:bodyPr/>
                    <a:lstStyle/>
                    <a:p>
                      <a:endParaRPr lang="fr-FR" dirty="0">
                        <a:latin typeface="Gotham Rounded"/>
                      </a:endParaRPr>
                    </a:p>
                  </a:txBody>
                  <a:tcPr/>
                </a:tc>
                <a:tc>
                  <a:txBody>
                    <a:bodyPr/>
                    <a:lstStyle/>
                    <a:p>
                      <a:r>
                        <a:rPr lang="fr-FR" sz="2000" noProof="0" dirty="0">
                          <a:latin typeface="Gotham Rounded"/>
                        </a:rPr>
                        <a:t>Responsabilités</a:t>
                      </a:r>
                    </a:p>
                  </a:txBody>
                  <a:tcPr/>
                </a:tc>
                <a:tc>
                  <a:txBody>
                    <a:bodyPr/>
                    <a:lstStyle/>
                    <a:p>
                      <a:pPr algn="ctr"/>
                      <a:r>
                        <a:rPr lang="en-US" sz="2000" noProof="0" dirty="0">
                          <a:latin typeface="Gotham Rounded"/>
                        </a:rPr>
                        <a:t>En charge</a:t>
                      </a:r>
                    </a:p>
                  </a:txBody>
                  <a:tcPr/>
                </a:tc>
                <a:extLst>
                  <a:ext uri="{0D108BD9-81ED-4DB2-BD59-A6C34878D82A}">
                    <a16:rowId xmlns:a16="http://schemas.microsoft.com/office/drawing/2014/main" val="10000"/>
                  </a:ext>
                </a:extLst>
              </a:tr>
              <a:tr h="370840">
                <a:tc>
                  <a:txBody>
                    <a:bodyPr/>
                    <a:lstStyle/>
                    <a:p>
                      <a:r>
                        <a:rPr lang="en-US" noProof="0" dirty="0">
                          <a:latin typeface="Gotham Rounded"/>
                        </a:rPr>
                        <a:t>Role 1</a:t>
                      </a:r>
                    </a:p>
                  </a:txBody>
                  <a:tcPr/>
                </a:tc>
                <a:tc>
                  <a:txBody>
                    <a:bodyPr/>
                    <a:lstStyle/>
                    <a:p>
                      <a:r>
                        <a:rPr lang="fr-FR" baseline="0" dirty="0">
                          <a:latin typeface="Gotham Rounded"/>
                        </a:rPr>
                        <a:t>Relations locales : </a:t>
                      </a:r>
                      <a:r>
                        <a:rPr lang="fr-FR" dirty="0">
                          <a:latin typeface="Gotham Rounded"/>
                        </a:rPr>
                        <a:t>ADCS, Mairie, Rotary Cotonou Lagune, Comité du quartier</a:t>
                      </a:r>
                      <a:r>
                        <a:rPr lang="fr-FR" noProof="0" dirty="0">
                          <a:latin typeface="Gotham Rounded"/>
                        </a:rPr>
                        <a:t>, ingénieur</a:t>
                      </a:r>
                      <a:r>
                        <a:rPr lang="en-US" noProof="0" dirty="0">
                          <a:latin typeface="Gotham Rounded"/>
                        </a:rPr>
                        <a:t>, consultant</a:t>
                      </a:r>
                    </a:p>
                  </a:txBody>
                  <a:tcPr/>
                </a:tc>
                <a:tc>
                  <a:txBody>
                    <a:bodyPr/>
                    <a:lstStyle/>
                    <a:p>
                      <a:pPr algn="ctr"/>
                      <a:r>
                        <a:rPr lang="en-US" noProof="0" dirty="0">
                          <a:latin typeface="Gotham Rounded"/>
                        </a:rPr>
                        <a:t>Conrad + Frédéric</a:t>
                      </a:r>
                    </a:p>
                  </a:txBody>
                  <a:tcPr anchor="ctr"/>
                </a:tc>
                <a:extLst>
                  <a:ext uri="{0D108BD9-81ED-4DB2-BD59-A6C34878D82A}">
                    <a16:rowId xmlns:a16="http://schemas.microsoft.com/office/drawing/2014/main" val="10001"/>
                  </a:ext>
                </a:extLst>
              </a:tr>
              <a:tr h="370840">
                <a:tc>
                  <a:txBody>
                    <a:bodyPr/>
                    <a:lstStyle/>
                    <a:p>
                      <a:r>
                        <a:rPr lang="en-US" noProof="0" dirty="0">
                          <a:latin typeface="Gotham Rounded"/>
                        </a:rPr>
                        <a:t>Role</a:t>
                      </a:r>
                      <a:r>
                        <a:rPr lang="fr-FR" dirty="0">
                          <a:latin typeface="Gotham Rounded"/>
                        </a:rPr>
                        <a:t> 2</a:t>
                      </a:r>
                    </a:p>
                  </a:txBody>
                  <a:tcPr/>
                </a:tc>
                <a:tc>
                  <a:txBody>
                    <a:bodyPr/>
                    <a:lstStyle/>
                    <a:p>
                      <a:r>
                        <a:rPr lang="fr-FR" noProof="0" dirty="0">
                          <a:latin typeface="Gotham Rounded"/>
                        </a:rPr>
                        <a:t>Gouvernance et Gestion du projet</a:t>
                      </a:r>
                    </a:p>
                  </a:txBody>
                  <a:tcPr/>
                </a:tc>
                <a:tc>
                  <a:txBody>
                    <a:bodyPr/>
                    <a:lstStyle/>
                    <a:p>
                      <a:pPr algn="ctr"/>
                      <a:r>
                        <a:rPr lang="en-US" noProof="0">
                          <a:latin typeface="Gotham Rounded"/>
                        </a:rPr>
                        <a:t>Thierry +</a:t>
                      </a:r>
                      <a:r>
                        <a:rPr lang="en-US" baseline="0" noProof="0">
                          <a:latin typeface="Gotham Rounded"/>
                        </a:rPr>
                        <a:t> Carole</a:t>
                      </a:r>
                      <a:endParaRPr lang="en-US" noProof="0">
                        <a:latin typeface="Gotham Rounded"/>
                      </a:endParaRPr>
                    </a:p>
                  </a:txBody>
                  <a:tcPr anchor="ctr"/>
                </a:tc>
                <a:extLst>
                  <a:ext uri="{0D108BD9-81ED-4DB2-BD59-A6C34878D82A}">
                    <a16:rowId xmlns:a16="http://schemas.microsoft.com/office/drawing/2014/main" val="10002"/>
                  </a:ext>
                </a:extLst>
              </a:tr>
              <a:tr h="370840">
                <a:tc>
                  <a:txBody>
                    <a:bodyPr/>
                    <a:lstStyle/>
                    <a:p>
                      <a:r>
                        <a:rPr lang="en-US" noProof="0" dirty="0">
                          <a:latin typeface="Gotham Rounded"/>
                        </a:rPr>
                        <a:t>Role</a:t>
                      </a:r>
                      <a:r>
                        <a:rPr lang="fr-FR" dirty="0">
                          <a:latin typeface="Gotham Rounded"/>
                        </a:rPr>
                        <a:t> 3</a:t>
                      </a:r>
                    </a:p>
                  </a:txBody>
                  <a:tcPr/>
                </a:tc>
                <a:tc>
                  <a:txBody>
                    <a:bodyPr/>
                    <a:lstStyle/>
                    <a:p>
                      <a:r>
                        <a:rPr lang="fr-FR" noProof="0" dirty="0">
                          <a:latin typeface="Gotham Rounded"/>
                        </a:rPr>
                        <a:t>Questions techniques et modèle opérationnel</a:t>
                      </a:r>
                    </a:p>
                  </a:txBody>
                  <a:tcPr/>
                </a:tc>
                <a:tc>
                  <a:txBody>
                    <a:bodyPr/>
                    <a:lstStyle/>
                    <a:p>
                      <a:pPr algn="ctr"/>
                      <a:r>
                        <a:rPr lang="en-US" noProof="0">
                          <a:latin typeface="Gotham Rounded"/>
                        </a:rPr>
                        <a:t>Frederic + Carole</a:t>
                      </a:r>
                    </a:p>
                  </a:txBody>
                  <a:tcPr anchor="ctr"/>
                </a:tc>
                <a:extLst>
                  <a:ext uri="{0D108BD9-81ED-4DB2-BD59-A6C34878D82A}">
                    <a16:rowId xmlns:a16="http://schemas.microsoft.com/office/drawing/2014/main" val="10003"/>
                  </a:ext>
                </a:extLst>
              </a:tr>
              <a:tr h="370840">
                <a:tc>
                  <a:txBody>
                    <a:bodyPr/>
                    <a:lstStyle/>
                    <a:p>
                      <a:r>
                        <a:rPr lang="en-US" noProof="0" dirty="0">
                          <a:latin typeface="Gotham Rounded"/>
                        </a:rPr>
                        <a:t>Role</a:t>
                      </a:r>
                      <a:r>
                        <a:rPr lang="fr-FR" dirty="0">
                          <a:latin typeface="Gotham Rounded"/>
                        </a:rPr>
                        <a:t> 4</a:t>
                      </a:r>
                    </a:p>
                  </a:txBody>
                  <a:tcPr/>
                </a:tc>
                <a:tc>
                  <a:txBody>
                    <a:bodyPr/>
                    <a:lstStyle/>
                    <a:p>
                      <a:r>
                        <a:rPr lang="fr-FR" dirty="0">
                          <a:latin typeface="Gotham Rounded"/>
                        </a:rPr>
                        <a:t>Finances</a:t>
                      </a:r>
                    </a:p>
                  </a:txBody>
                  <a:tcPr/>
                </a:tc>
                <a:tc>
                  <a:txBody>
                    <a:bodyPr/>
                    <a:lstStyle/>
                    <a:p>
                      <a:pPr algn="ctr"/>
                      <a:r>
                        <a:rPr lang="en-US" noProof="0" dirty="0">
                          <a:latin typeface="Gotham Rounded"/>
                        </a:rPr>
                        <a:t>Éric</a:t>
                      </a:r>
                    </a:p>
                  </a:txBody>
                  <a:tcPr anchor="ctr"/>
                </a:tc>
                <a:extLst>
                  <a:ext uri="{0D108BD9-81ED-4DB2-BD59-A6C34878D82A}">
                    <a16:rowId xmlns:a16="http://schemas.microsoft.com/office/drawing/2014/main" val="10004"/>
                  </a:ext>
                </a:extLst>
              </a:tr>
              <a:tr h="370840">
                <a:tc>
                  <a:txBody>
                    <a:bodyPr/>
                    <a:lstStyle/>
                    <a:p>
                      <a:r>
                        <a:rPr lang="en-US" noProof="0" dirty="0">
                          <a:latin typeface="Gotham Rounded"/>
                        </a:rPr>
                        <a:t>Role</a:t>
                      </a:r>
                      <a:r>
                        <a:rPr lang="fr-FR" dirty="0">
                          <a:latin typeface="Gotham Rounded"/>
                        </a:rPr>
                        <a:t> 5</a:t>
                      </a:r>
                    </a:p>
                  </a:txBody>
                  <a:tcPr/>
                </a:tc>
                <a:tc>
                  <a:txBody>
                    <a:bodyPr/>
                    <a:lstStyle/>
                    <a:p>
                      <a:r>
                        <a:rPr lang="fr-FR" dirty="0">
                          <a:latin typeface="Gotham Rounded"/>
                        </a:rPr>
                        <a:t>Communication</a:t>
                      </a:r>
                    </a:p>
                  </a:txBody>
                  <a:tcPr/>
                </a:tc>
                <a:tc>
                  <a:txBody>
                    <a:bodyPr/>
                    <a:lstStyle/>
                    <a:p>
                      <a:pPr algn="ctr"/>
                      <a:r>
                        <a:rPr lang="en-US" noProof="0">
                          <a:latin typeface="Gotham Rounded"/>
                        </a:rPr>
                        <a:t>Catherine + Claire ADCS</a:t>
                      </a:r>
                    </a:p>
                  </a:txBody>
                  <a:tcPr anchor="ctr"/>
                </a:tc>
                <a:extLst>
                  <a:ext uri="{0D108BD9-81ED-4DB2-BD59-A6C34878D82A}">
                    <a16:rowId xmlns:a16="http://schemas.microsoft.com/office/drawing/2014/main" val="10005"/>
                  </a:ext>
                </a:extLst>
              </a:tr>
              <a:tr h="370840">
                <a:tc>
                  <a:txBody>
                    <a:bodyPr/>
                    <a:lstStyle/>
                    <a:p>
                      <a:r>
                        <a:rPr lang="en-US" noProof="0" dirty="0">
                          <a:latin typeface="Gotham Rounded"/>
                        </a:rPr>
                        <a:t>Role</a:t>
                      </a:r>
                      <a:r>
                        <a:rPr lang="fr-FR" dirty="0">
                          <a:latin typeface="Gotham Rounded"/>
                        </a:rPr>
                        <a:t> 6</a:t>
                      </a:r>
                    </a:p>
                  </a:txBody>
                  <a:tcPr/>
                </a:tc>
                <a:tc>
                  <a:txBody>
                    <a:bodyPr/>
                    <a:lstStyle/>
                    <a:p>
                      <a:r>
                        <a:rPr lang="en-US" noProof="0" dirty="0">
                          <a:latin typeface="Gotham Rounded"/>
                        </a:rPr>
                        <a:t>Support local pour la communication and </a:t>
                      </a:r>
                      <a:r>
                        <a:rPr lang="fr-FR" noProof="0" dirty="0">
                          <a:latin typeface="Gotham Rounded"/>
                        </a:rPr>
                        <a:t>l’opérationnel</a:t>
                      </a:r>
                    </a:p>
                  </a:txBody>
                  <a:tcPr/>
                </a:tc>
                <a:tc>
                  <a:txBody>
                    <a:bodyPr/>
                    <a:lstStyle/>
                    <a:p>
                      <a:pPr algn="ctr"/>
                      <a:r>
                        <a:rPr lang="en-US" noProof="0" dirty="0">
                          <a:latin typeface="Gotham Rounded"/>
                        </a:rPr>
                        <a:t>Rotary Cotonou</a:t>
                      </a:r>
                      <a:r>
                        <a:rPr lang="en-US" baseline="0" noProof="0" dirty="0">
                          <a:latin typeface="Gotham Rounded"/>
                        </a:rPr>
                        <a:t> Lagune</a:t>
                      </a:r>
                    </a:p>
                    <a:p>
                      <a:pPr algn="ctr"/>
                      <a:r>
                        <a:rPr lang="en-US" baseline="0" noProof="0" dirty="0">
                          <a:latin typeface="Gotham Rounded"/>
                        </a:rPr>
                        <a:t>Didier </a:t>
                      </a:r>
                      <a:r>
                        <a:rPr lang="en-US" baseline="0" noProof="0" dirty="0" err="1">
                          <a:latin typeface="Gotham Rounded"/>
                        </a:rPr>
                        <a:t>Awanou</a:t>
                      </a:r>
                      <a:endParaRPr lang="en-US" noProof="0" dirty="0">
                        <a:latin typeface="Gotham Rounded"/>
                      </a:endParaRPr>
                    </a:p>
                  </a:txBody>
                  <a:tcPr anchor="ctr"/>
                </a:tc>
                <a:extLst>
                  <a:ext uri="{0D108BD9-81ED-4DB2-BD59-A6C34878D82A}">
                    <a16:rowId xmlns:a16="http://schemas.microsoft.com/office/drawing/2014/main" val="10006"/>
                  </a:ext>
                </a:extLst>
              </a:tr>
              <a:tr h="370840">
                <a:tc>
                  <a:txBody>
                    <a:bodyPr/>
                    <a:lstStyle/>
                    <a:p>
                      <a:r>
                        <a:rPr lang="en-US" noProof="0" dirty="0">
                          <a:latin typeface="Gotham Rounded"/>
                        </a:rPr>
                        <a:t>Role</a:t>
                      </a:r>
                      <a:r>
                        <a:rPr lang="fr-FR" dirty="0">
                          <a:latin typeface="Gotham Rounded"/>
                        </a:rPr>
                        <a:t> 7</a:t>
                      </a:r>
                    </a:p>
                  </a:txBody>
                  <a:tcPr/>
                </a:tc>
                <a:tc>
                  <a:txBody>
                    <a:bodyPr/>
                    <a:lstStyle/>
                    <a:p>
                      <a:r>
                        <a:rPr lang="en-US" noProof="0" dirty="0">
                          <a:latin typeface="Gotham Rounded"/>
                        </a:rPr>
                        <a:t>Communication avec Brussels/Warsaw/Berlin</a:t>
                      </a:r>
                    </a:p>
                  </a:txBody>
                  <a:tcPr/>
                </a:tc>
                <a:tc>
                  <a:txBody>
                    <a:bodyPr/>
                    <a:lstStyle/>
                    <a:p>
                      <a:pPr algn="ctr"/>
                      <a:r>
                        <a:rPr lang="en-US" noProof="0" dirty="0">
                          <a:latin typeface="Gotham Rounded"/>
                        </a:rPr>
                        <a:t>Max</a:t>
                      </a:r>
                    </a:p>
                  </a:txBody>
                  <a:tcPr anchor="ctr"/>
                </a:tc>
                <a:extLst>
                  <a:ext uri="{0D108BD9-81ED-4DB2-BD59-A6C34878D82A}">
                    <a16:rowId xmlns:a16="http://schemas.microsoft.com/office/drawing/2014/main" val="10007"/>
                  </a:ext>
                </a:extLst>
              </a:tr>
            </a:tbl>
          </a:graphicData>
        </a:graphic>
      </p:graphicFrame>
      <p:sp>
        <p:nvSpPr>
          <p:cNvPr id="12" name="Espace réservé du texte 3">
            <a:extLst>
              <a:ext uri="{FF2B5EF4-FFF2-40B4-BE49-F238E27FC236}">
                <a16:creationId xmlns:a16="http://schemas.microsoft.com/office/drawing/2014/main" id="{3FA23962-1D49-4E0D-94EA-D1C32D8F45D6}"/>
              </a:ext>
            </a:extLst>
          </p:cNvPr>
          <p:cNvSpPr txBox="1">
            <a:spLocks/>
          </p:cNvSpPr>
          <p:nvPr/>
        </p:nvSpPr>
        <p:spPr bwMode="auto">
          <a:xfrm>
            <a:off x="685848" y="4249107"/>
            <a:ext cx="9079211" cy="448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514350" indent="-514350" algn="l" rtl="0" eaLnBrk="0" fontAlgn="base" hangingPunct="0">
              <a:lnSpc>
                <a:spcPct val="90000"/>
              </a:lnSpc>
              <a:spcBef>
                <a:spcPts val="1000"/>
              </a:spcBef>
              <a:spcAft>
                <a:spcPct val="0"/>
              </a:spcAft>
              <a:buFont typeface="+mj-lt"/>
              <a:buAutoNum type="arabicPeriod"/>
              <a:defRPr sz="2800" b="0" i="0" kern="1200">
                <a:solidFill>
                  <a:schemeClr val="tx1"/>
                </a:solidFill>
                <a:latin typeface="Gotham Rounded Medium" panose="02000000000000000000" pitchFamily="2" charset="0"/>
                <a:ea typeface="+mn-ea"/>
                <a:cs typeface="+mn-cs"/>
              </a:defRPr>
            </a:lvl1pPr>
            <a:lvl2pPr marL="457200" indent="0" algn="l" rtl="0" eaLnBrk="0" fontAlgn="base" hangingPunct="0">
              <a:lnSpc>
                <a:spcPct val="90000"/>
              </a:lnSpc>
              <a:spcBef>
                <a:spcPts val="500"/>
              </a:spcBef>
              <a:spcAft>
                <a:spcPct val="0"/>
              </a:spcAft>
              <a:buFont typeface="+mj-lt"/>
              <a:buNone/>
              <a:defRPr sz="2400" b="0" i="0" kern="1200">
                <a:solidFill>
                  <a:schemeClr val="tx1"/>
                </a:solidFill>
                <a:latin typeface="Gotham Rounded Book" pitchFamily="2" charset="0"/>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b="0" i="0" kern="1200">
                <a:solidFill>
                  <a:schemeClr val="tx1"/>
                </a:solidFill>
                <a:latin typeface="Gotham Rounded Book" pitchFamily="2" charset="0"/>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b="0" i="0" kern="1200">
                <a:solidFill>
                  <a:schemeClr val="tx1"/>
                </a:solidFill>
                <a:latin typeface="Gotham Rounded Book" pitchFamily="2" charset="0"/>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b="0" i="0" kern="1200">
                <a:solidFill>
                  <a:schemeClr val="tx1"/>
                </a:solidFill>
                <a:latin typeface="Gotham Rounded Book"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Clr>
                <a:schemeClr val="accent1"/>
              </a:buClr>
              <a:buFont typeface="+mj-lt"/>
              <a:buNone/>
            </a:pPr>
            <a:r>
              <a:rPr lang="fr-FR" sz="1800" dirty="0">
                <a:latin typeface="Gotham Rounded"/>
              </a:rPr>
              <a:t>Personnes</a:t>
            </a:r>
            <a:r>
              <a:rPr lang="en-US" sz="1800" dirty="0">
                <a:latin typeface="Gotham Rounded"/>
              </a:rPr>
              <a:t> </a:t>
            </a:r>
            <a:r>
              <a:rPr lang="fr-FR" sz="1800" dirty="0">
                <a:latin typeface="Gotham Rounded"/>
              </a:rPr>
              <a:t>impliqués localement </a:t>
            </a:r>
            <a:r>
              <a:rPr lang="en-US" sz="1800" dirty="0">
                <a:latin typeface="Gotham Rounded"/>
              </a:rPr>
              <a:t>: </a:t>
            </a:r>
            <a:r>
              <a:rPr lang="en-US" sz="1800">
                <a:latin typeface="Gotham Rounded"/>
              </a:rPr>
              <a:t>ADCS et Dr</a:t>
            </a:r>
            <a:r>
              <a:rPr lang="en-US" sz="1800" dirty="0">
                <a:latin typeface="Gotham Rounded"/>
              </a:rPr>
              <a:t>. </a:t>
            </a:r>
            <a:r>
              <a:rPr lang="fr-FR" sz="1800" dirty="0">
                <a:latin typeface="Gotham Rounded"/>
              </a:rPr>
              <a:t>Victorien</a:t>
            </a:r>
            <a:r>
              <a:rPr lang="en-US" sz="1800" dirty="0">
                <a:latin typeface="Gotham Rounded"/>
              </a:rPr>
              <a:t> </a:t>
            </a:r>
            <a:r>
              <a:rPr lang="fr-FR" sz="1800" dirty="0" err="1">
                <a:latin typeface="Gotham Rounded"/>
              </a:rPr>
              <a:t>Dougnon</a:t>
            </a:r>
            <a:r>
              <a:rPr lang="en-US" sz="1800" dirty="0">
                <a:latin typeface="Gotham Rounded"/>
              </a:rPr>
              <a:t>  (micro-biologist/</a:t>
            </a:r>
            <a:r>
              <a:rPr lang="fr-FR" sz="1800" dirty="0" err="1">
                <a:latin typeface="Gotham Rounded"/>
              </a:rPr>
              <a:t>Urma-Pha</a:t>
            </a:r>
            <a:r>
              <a:rPr lang="en-US" sz="1800" dirty="0">
                <a:latin typeface="Gotham Rounded"/>
              </a:rPr>
              <a:t>)</a:t>
            </a:r>
          </a:p>
        </p:txBody>
      </p:sp>
      <p:sp>
        <p:nvSpPr>
          <p:cNvPr id="13" name="TextBox 12">
            <a:extLst>
              <a:ext uri="{FF2B5EF4-FFF2-40B4-BE49-F238E27FC236}">
                <a16:creationId xmlns:a16="http://schemas.microsoft.com/office/drawing/2014/main" id="{73A3EFA2-83B5-4319-9761-3A2E33E8F366}"/>
              </a:ext>
            </a:extLst>
          </p:cNvPr>
          <p:cNvSpPr txBox="1"/>
          <p:nvPr/>
        </p:nvSpPr>
        <p:spPr>
          <a:xfrm>
            <a:off x="645951" y="214893"/>
            <a:ext cx="9364321"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Equipe</a:t>
            </a:r>
          </a:p>
        </p:txBody>
      </p:sp>
      <p:pic>
        <p:nvPicPr>
          <p:cNvPr id="14" name="Image 12">
            <a:extLst>
              <a:ext uri="{FF2B5EF4-FFF2-40B4-BE49-F238E27FC236}">
                <a16:creationId xmlns:a16="http://schemas.microsoft.com/office/drawing/2014/main" id="{00000000-0008-0000-0000-000062000000}"/>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685848" y="4794122"/>
            <a:ext cx="949256" cy="1238815"/>
          </a:xfrm>
          <a:prstGeom prst="rect">
            <a:avLst/>
          </a:prstGeom>
          <a:ln>
            <a:noFill/>
          </a:ln>
          <a:effectLst/>
        </p:spPr>
      </p:pic>
      <p:pic>
        <p:nvPicPr>
          <p:cNvPr id="15" name="Picture 14">
            <a:extLst>
              <a:ext uri="{FF2B5EF4-FFF2-40B4-BE49-F238E27FC236}">
                <a16:creationId xmlns:a16="http://schemas.microsoft.com/office/drawing/2014/main" id="{89AA4953-E355-4F61-88E4-8B79E11930C6}"/>
              </a:ext>
            </a:extLst>
          </p:cNvPr>
          <p:cNvPicPr>
            <a:picLocks noChangeAspect="1"/>
          </p:cNvPicPr>
          <p:nvPr/>
        </p:nvPicPr>
        <p:blipFill>
          <a:blip r:embed="rId7"/>
          <a:stretch>
            <a:fillRect/>
          </a:stretch>
        </p:blipFill>
        <p:spPr>
          <a:xfrm>
            <a:off x="5387520" y="4787558"/>
            <a:ext cx="977833" cy="1231695"/>
          </a:xfrm>
          <a:prstGeom prst="rect">
            <a:avLst/>
          </a:prstGeom>
          <a:ln>
            <a:noFill/>
          </a:ln>
          <a:effectLst/>
        </p:spPr>
      </p:pic>
      <p:pic>
        <p:nvPicPr>
          <p:cNvPr id="16" name="Picture 15">
            <a:extLst>
              <a:ext uri="{FF2B5EF4-FFF2-40B4-BE49-F238E27FC236}">
                <a16:creationId xmlns:a16="http://schemas.microsoft.com/office/drawing/2014/main" id="{5C1D8383-D3C8-4D45-9C10-27B0FCF0C400}"/>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8837761" y="4800195"/>
            <a:ext cx="927298" cy="1216128"/>
          </a:xfrm>
          <a:prstGeom prst="rect">
            <a:avLst/>
          </a:prstGeom>
          <a:ln>
            <a:noFill/>
          </a:ln>
          <a:effectLst/>
        </p:spPr>
      </p:pic>
      <p:pic>
        <p:nvPicPr>
          <p:cNvPr id="17" name="Picture 16">
            <a:extLst>
              <a:ext uri="{FF2B5EF4-FFF2-40B4-BE49-F238E27FC236}">
                <a16:creationId xmlns:a16="http://schemas.microsoft.com/office/drawing/2014/main" id="{72A362BE-394D-4251-95C9-BC46B332FB41}"/>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4263201" y="4791039"/>
            <a:ext cx="918470" cy="1231695"/>
          </a:xfrm>
          <a:prstGeom prst="rect">
            <a:avLst/>
          </a:prstGeom>
          <a:ln>
            <a:noFill/>
          </a:ln>
          <a:effectLst/>
        </p:spPr>
      </p:pic>
      <p:pic>
        <p:nvPicPr>
          <p:cNvPr id="18" name="Image 1">
            <a:extLst>
              <a:ext uri="{FF2B5EF4-FFF2-40B4-BE49-F238E27FC236}">
                <a16:creationId xmlns:a16="http://schemas.microsoft.com/office/drawing/2014/main" id="{5D9AACA2-102A-49E5-A75F-0AFADD9131DD}"/>
              </a:ext>
            </a:extLst>
          </p:cNvPr>
          <p:cNvPicPr/>
          <p:nvPr/>
        </p:nvPicPr>
        <p:blipFill rotWithShape="1">
          <a:blip r:embed="rId10" cstate="print">
            <a:extLst>
              <a:ext uri="{28A0092B-C50C-407E-A947-70E740481C1C}">
                <a14:useLocalDpi xmlns:a14="http://schemas.microsoft.com/office/drawing/2010/main"/>
              </a:ext>
            </a:extLst>
          </a:blip>
          <a:srcRect/>
          <a:stretch/>
        </p:blipFill>
        <p:spPr bwMode="auto">
          <a:xfrm>
            <a:off x="1842327" y="4794122"/>
            <a:ext cx="1076342" cy="1225616"/>
          </a:xfrm>
          <a:prstGeom prst="rect">
            <a:avLst/>
          </a:prstGeom>
          <a:ln>
            <a:noFill/>
          </a:ln>
          <a:effectLst/>
          <a:extLst>
            <a:ext uri="{53640926-AAD7-44D8-BBD7-CCE9431645EC}">
              <a14:shadowObscured xmlns:a14="http://schemas.microsoft.com/office/drawing/2010/main"/>
            </a:ext>
          </a:extLst>
        </p:spPr>
      </p:pic>
      <p:pic>
        <p:nvPicPr>
          <p:cNvPr id="19" name="Picture 18">
            <a:extLst>
              <a:ext uri="{FF2B5EF4-FFF2-40B4-BE49-F238E27FC236}">
                <a16:creationId xmlns:a16="http://schemas.microsoft.com/office/drawing/2014/main" id="{4CA13B42-44D4-419B-8DCB-40172BFC8623}"/>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a:stretch/>
        </p:blipFill>
        <p:spPr>
          <a:xfrm flipH="1">
            <a:off x="3125890" y="4794517"/>
            <a:ext cx="930090" cy="1237464"/>
          </a:xfrm>
          <a:prstGeom prst="rect">
            <a:avLst/>
          </a:prstGeom>
          <a:ln>
            <a:noFill/>
          </a:ln>
          <a:effectLst/>
        </p:spPr>
      </p:pic>
      <p:pic>
        <p:nvPicPr>
          <p:cNvPr id="20" name="Picture 19">
            <a:extLst>
              <a:ext uri="{FF2B5EF4-FFF2-40B4-BE49-F238E27FC236}">
                <a16:creationId xmlns:a16="http://schemas.microsoft.com/office/drawing/2014/main" id="{00000000-0008-0000-0000-00005C000000}"/>
              </a:ext>
            </a:extLst>
          </p:cNvPr>
          <p:cNvPicPr>
            <a:picLocks noChangeAspect="1" noChangeArrowheads="1"/>
          </p:cNvPicPr>
          <p:nvPr/>
        </p:nvPicPr>
        <p:blipFill rotWithShape="1">
          <a:blip r:embed="rId12" cstate="print">
            <a:extLst>
              <a:ext uri="{28A0092B-C50C-407E-A947-70E740481C1C}">
                <a14:useLocalDpi xmlns:a14="http://schemas.microsoft.com/office/drawing/2010/main"/>
              </a:ext>
            </a:extLst>
          </a:blip>
          <a:srcRect/>
          <a:stretch/>
        </p:blipFill>
        <p:spPr bwMode="auto">
          <a:xfrm>
            <a:off x="6524831" y="4791039"/>
            <a:ext cx="941052" cy="1231695"/>
          </a:xfrm>
          <a:prstGeom prst="rect">
            <a:avLst/>
          </a:prstGeom>
          <a:ln w="1">
            <a:solidFill>
              <a:srgbClr val="000000"/>
            </a:solidFill>
            <a:miter lim="800000"/>
            <a:headEnd/>
            <a:tailEnd/>
          </a:ln>
          <a:effectLst/>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2414691D-7FDD-4996-A1E9-A7C55ECA1E6C}"/>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10472274" y="1894273"/>
            <a:ext cx="881526" cy="1216127"/>
          </a:xfrm>
          <a:prstGeom prst="rect">
            <a:avLst/>
          </a:prstGeom>
          <a:ln>
            <a:noFill/>
          </a:ln>
          <a:effectLst/>
        </p:spPr>
      </p:pic>
      <p:pic>
        <p:nvPicPr>
          <p:cNvPr id="22" name="Picture 21">
            <a:extLst>
              <a:ext uri="{FF2B5EF4-FFF2-40B4-BE49-F238E27FC236}">
                <a16:creationId xmlns:a16="http://schemas.microsoft.com/office/drawing/2014/main" id="{952E7011-2B35-493B-9B21-80227282D6AD}"/>
              </a:ext>
            </a:extLst>
          </p:cNvPr>
          <p:cNvPicPr>
            <a:picLocks noChangeAspect="1" noChangeArrowheads="1"/>
          </p:cNvPicPr>
          <p:nvPr/>
        </p:nvPicPr>
        <p:blipFill rotWithShape="1">
          <a:blip r:embed="rId14" cstate="print">
            <a:extLst>
              <a:ext uri="{28A0092B-C50C-407E-A947-70E740481C1C}">
                <a14:useLocalDpi xmlns:a14="http://schemas.microsoft.com/office/drawing/2010/main"/>
              </a:ext>
            </a:extLst>
          </a:blip>
          <a:srcRect/>
          <a:stretch/>
        </p:blipFill>
        <p:spPr bwMode="auto">
          <a:xfrm>
            <a:off x="7675307" y="4793593"/>
            <a:ext cx="957603" cy="1238387"/>
          </a:xfrm>
          <a:prstGeom prst="rect">
            <a:avLst/>
          </a:prstGeom>
          <a:ln>
            <a:noFill/>
          </a:ln>
          <a:effectLst/>
          <a:extLst>
            <a:ext uri="{909E8E84-426E-40DD-AFC4-6F175D3DCCD1}">
              <a14:hiddenFill xmlns:a14="http://schemas.microsoft.com/office/drawing/2010/main">
                <a:solidFill>
                  <a:srgbClr val="FFFFFF"/>
                </a:solidFill>
              </a14:hiddenFill>
            </a:ext>
          </a:extLst>
        </p:spPr>
      </p:pic>
      <p:sp>
        <p:nvSpPr>
          <p:cNvPr id="24" name="Slide Number Placeholder 10">
            <a:extLst>
              <a:ext uri="{FF2B5EF4-FFF2-40B4-BE49-F238E27FC236}">
                <a16:creationId xmlns:a16="http://schemas.microsoft.com/office/drawing/2014/main" id="{A920897A-75EA-4DD8-B23F-C1A266770054}"/>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18</a:t>
            </a:fld>
            <a:r>
              <a:rPr lang="fr-FR" dirty="0"/>
              <a:t>/20</a:t>
            </a:r>
          </a:p>
        </p:txBody>
      </p:sp>
      <p:sp>
        <p:nvSpPr>
          <p:cNvPr id="23" name="Footer Placeholder 1">
            <a:extLst>
              <a:ext uri="{FF2B5EF4-FFF2-40B4-BE49-F238E27FC236}">
                <a16:creationId xmlns:a16="http://schemas.microsoft.com/office/drawing/2014/main" id="{F3B6833F-681F-4578-A60D-98B2A7E78376}"/>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40791769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CE4B93D-468F-415C-8C95-0D1F985FD80D}"/>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p:txBody>
          <a:bodyPr/>
          <a:lstStyle/>
          <a:p>
            <a:fld id="{34743335-DC86-48EC-80B6-02F86211D56A}" type="slidenum">
              <a:rPr lang="fr-FR" smtClean="0"/>
              <a:t>19</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a:extLst>
              <a:ext uri="{28A0092B-C50C-407E-A947-70E740481C1C}">
                <a14:useLocalDpi xmlns:a14="http://schemas.microsoft.com/office/drawing/2010/main" val="0"/>
              </a:ext>
            </a:extLst>
          </a:blip>
          <a:srcRect t="1245" r="1265" b="1395"/>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graphicFrame>
        <p:nvGraphicFramePr>
          <p:cNvPr id="11" name="Tableau 4">
            <a:extLst>
              <a:ext uri="{FF2B5EF4-FFF2-40B4-BE49-F238E27FC236}">
                <a16:creationId xmlns:a16="http://schemas.microsoft.com/office/drawing/2014/main" id="{E60BD848-22B0-4A35-9911-C1DE8279F7B8}"/>
              </a:ext>
            </a:extLst>
          </p:cNvPr>
          <p:cNvGraphicFramePr>
            <a:graphicFrameLocks noGrp="1"/>
          </p:cNvGraphicFramePr>
          <p:nvPr>
            <p:extLst>
              <p:ext uri="{D42A27DB-BD31-4B8C-83A1-F6EECF244321}">
                <p14:modId xmlns:p14="http://schemas.microsoft.com/office/powerpoint/2010/main" val="453948814"/>
              </p:ext>
            </p:extLst>
          </p:nvPr>
        </p:nvGraphicFramePr>
        <p:xfrm>
          <a:off x="645951" y="717258"/>
          <a:ext cx="10519795" cy="4093538"/>
        </p:xfrm>
        <a:graphic>
          <a:graphicData uri="http://schemas.openxmlformats.org/drawingml/2006/table">
            <a:tbl>
              <a:tblPr firstRow="1" bandRow="1">
                <a:tableStyleId>{5C22544A-7EE6-4342-B048-85BDC9FD1C3A}</a:tableStyleId>
              </a:tblPr>
              <a:tblGrid>
                <a:gridCol w="838900">
                  <a:extLst>
                    <a:ext uri="{9D8B030D-6E8A-4147-A177-3AD203B41FA5}">
                      <a16:colId xmlns:a16="http://schemas.microsoft.com/office/drawing/2014/main" val="20000"/>
                    </a:ext>
                  </a:extLst>
                </a:gridCol>
                <a:gridCol w="1686188">
                  <a:extLst>
                    <a:ext uri="{9D8B030D-6E8A-4147-A177-3AD203B41FA5}">
                      <a16:colId xmlns:a16="http://schemas.microsoft.com/office/drawing/2014/main" val="3566675915"/>
                    </a:ext>
                  </a:extLst>
                </a:gridCol>
                <a:gridCol w="3566133">
                  <a:extLst>
                    <a:ext uri="{9D8B030D-6E8A-4147-A177-3AD203B41FA5}">
                      <a16:colId xmlns:a16="http://schemas.microsoft.com/office/drawing/2014/main" val="2016251598"/>
                    </a:ext>
                  </a:extLst>
                </a:gridCol>
                <a:gridCol w="1183271">
                  <a:extLst>
                    <a:ext uri="{9D8B030D-6E8A-4147-A177-3AD203B41FA5}">
                      <a16:colId xmlns:a16="http://schemas.microsoft.com/office/drawing/2014/main" val="1483811743"/>
                    </a:ext>
                  </a:extLst>
                </a:gridCol>
                <a:gridCol w="2353583">
                  <a:extLst>
                    <a:ext uri="{9D8B030D-6E8A-4147-A177-3AD203B41FA5}">
                      <a16:colId xmlns:a16="http://schemas.microsoft.com/office/drawing/2014/main" val="2780868598"/>
                    </a:ext>
                  </a:extLst>
                </a:gridCol>
                <a:gridCol w="891720">
                  <a:extLst>
                    <a:ext uri="{9D8B030D-6E8A-4147-A177-3AD203B41FA5}">
                      <a16:colId xmlns:a16="http://schemas.microsoft.com/office/drawing/2014/main" val="4230185660"/>
                    </a:ext>
                  </a:extLst>
                </a:gridCol>
              </a:tblGrid>
              <a:tr h="391778">
                <a:tc>
                  <a:txBody>
                    <a:bodyPr/>
                    <a:lstStyle/>
                    <a:p>
                      <a:pPr algn="ctr" fontAlgn="ctr"/>
                      <a:r>
                        <a:rPr lang="fr-FR" sz="1600" b="1" i="0" u="none" strike="noStrike" dirty="0">
                          <a:solidFill>
                            <a:schemeClr val="bg1"/>
                          </a:solidFill>
                          <a:effectLst/>
                          <a:latin typeface="Arial" panose="020B0604020202020204" pitchFamily="34" charset="0"/>
                          <a:cs typeface="Arial" panose="020B0604020202020204" pitchFamily="34" charset="0"/>
                        </a:rPr>
                        <a:t>Phases</a:t>
                      </a:r>
                    </a:p>
                  </a:txBody>
                  <a:tcPr marL="6350" marR="6350" marT="6350" marB="0" anchor="ctr"/>
                </a:tc>
                <a:tc>
                  <a:txBody>
                    <a:bodyPr/>
                    <a:lstStyle/>
                    <a:p>
                      <a:pPr algn="ctr" fontAlgn="ctr"/>
                      <a:r>
                        <a:rPr lang="fr-FR" sz="1600" b="1" i="0" u="none" strike="noStrike" dirty="0">
                          <a:solidFill>
                            <a:schemeClr val="bg1"/>
                          </a:solidFill>
                          <a:effectLst/>
                          <a:latin typeface="Arial" panose="020B0604020202020204" pitchFamily="34" charset="0"/>
                          <a:cs typeface="Arial" panose="020B0604020202020204" pitchFamily="34" charset="0"/>
                        </a:rPr>
                        <a:t>Objectif</a:t>
                      </a:r>
                    </a:p>
                  </a:txBody>
                  <a:tcPr marL="6350" marR="6350" marT="6350" marB="0" anchor="ctr"/>
                </a:tc>
                <a:tc>
                  <a:txBody>
                    <a:bodyPr/>
                    <a:lstStyle/>
                    <a:p>
                      <a:pPr algn="ctr" fontAlgn="ctr"/>
                      <a:r>
                        <a:rPr lang="fr-FR" sz="1600" b="1" i="0" u="none" strike="noStrike" dirty="0">
                          <a:solidFill>
                            <a:schemeClr val="bg1"/>
                          </a:solidFill>
                          <a:effectLst/>
                          <a:latin typeface="Arial" panose="020B0604020202020204" pitchFamily="34" charset="0"/>
                          <a:cs typeface="Arial" panose="020B0604020202020204" pitchFamily="34" charset="0"/>
                        </a:rPr>
                        <a:t>Désignations</a:t>
                      </a:r>
                    </a:p>
                  </a:txBody>
                  <a:tcPr marL="6350" marR="6350" marT="6350" marB="0" anchor="ctr"/>
                </a:tc>
                <a:tc>
                  <a:txBody>
                    <a:bodyPr/>
                    <a:lstStyle/>
                    <a:p>
                      <a:pPr algn="ctr" fontAlgn="ctr"/>
                      <a:r>
                        <a:rPr lang="fr-FR" sz="1600" b="1" i="0" u="none" strike="noStrike" dirty="0">
                          <a:solidFill>
                            <a:schemeClr val="bg1"/>
                          </a:solidFill>
                          <a:effectLst/>
                          <a:latin typeface="Arial" panose="020B0604020202020204" pitchFamily="34" charset="0"/>
                          <a:cs typeface="Arial" panose="020B0604020202020204" pitchFamily="34" charset="0"/>
                        </a:rPr>
                        <a:t>Estimation</a:t>
                      </a:r>
                    </a:p>
                  </a:txBody>
                  <a:tcPr marL="6350" marR="6350" marT="635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600" b="1" i="0" u="none" strike="noStrike" dirty="0">
                          <a:solidFill>
                            <a:schemeClr val="bg1"/>
                          </a:solidFill>
                          <a:effectLst/>
                          <a:latin typeface="Arial" panose="020B0604020202020204" pitchFamily="34" charset="0"/>
                          <a:cs typeface="Arial" panose="020B0604020202020204" pitchFamily="34" charset="0"/>
                        </a:rPr>
                        <a:t>Financé par</a:t>
                      </a:r>
                    </a:p>
                  </a:txBody>
                  <a:tcPr marL="6350" marR="6350" marT="635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600" b="1" i="0" u="none" strike="noStrike" dirty="0">
                          <a:solidFill>
                            <a:schemeClr val="bg1"/>
                          </a:solidFill>
                          <a:effectLst/>
                          <a:latin typeface="Arial" panose="020B0604020202020204" pitchFamily="34" charset="0"/>
                          <a:cs typeface="Arial" panose="020B0604020202020204" pitchFamily="34" charset="0"/>
                        </a:rPr>
                        <a:t>Période</a:t>
                      </a:r>
                    </a:p>
                  </a:txBody>
                  <a:tcPr marL="6350" marR="6350" marT="6350" marB="0" anchor="ctr"/>
                </a:tc>
                <a:extLst>
                  <a:ext uri="{0D108BD9-81ED-4DB2-BD59-A6C34878D82A}">
                    <a16:rowId xmlns:a16="http://schemas.microsoft.com/office/drawing/2014/main" val="3100312055"/>
                  </a:ext>
                </a:extLst>
              </a:tr>
              <a:tr h="983538">
                <a:tc>
                  <a:txBody>
                    <a:bodyPr/>
                    <a:lstStyle/>
                    <a:p>
                      <a:pPr algn="ctr"/>
                      <a:r>
                        <a:rPr lang="fr-FR" sz="3200" b="1" u="none" dirty="0">
                          <a:solidFill>
                            <a:srgbClr val="0070C0"/>
                          </a:solidFill>
                          <a:latin typeface="Arial" panose="020B0604020202020204" pitchFamily="34" charset="0"/>
                          <a:cs typeface="Arial" panose="020B0604020202020204" pitchFamily="34" charset="0"/>
                        </a:rPr>
                        <a:t>1</a:t>
                      </a:r>
                    </a:p>
                  </a:txBody>
                  <a:tcPr marT="72000" marB="72000" anchor="ctr"/>
                </a:tc>
                <a:tc>
                  <a:txBody>
                    <a:bodyPr/>
                    <a:lstStyle/>
                    <a:p>
                      <a:pPr algn="l"/>
                      <a:r>
                        <a:rPr lang="fr-FR" sz="1800" b="1" dirty="0">
                          <a:latin typeface="Arial" panose="020B0604020202020204" pitchFamily="34" charset="0"/>
                          <a:cs typeface="Arial" panose="020B0604020202020204" pitchFamily="34" charset="0"/>
                        </a:rPr>
                        <a:t>1 ensemble</a:t>
                      </a:r>
                    </a:p>
                    <a:p>
                      <a:pPr algn="l"/>
                      <a:r>
                        <a:rPr lang="fr-FR" sz="1600" kern="1200" dirty="0">
                          <a:solidFill>
                            <a:schemeClr val="dk1"/>
                          </a:solidFill>
                          <a:latin typeface="Arial" panose="020B0604020202020204" pitchFamily="34" charset="0"/>
                          <a:ea typeface="+mn-ea"/>
                          <a:cs typeface="Arial" panose="020B0604020202020204" pitchFamily="34" charset="0"/>
                        </a:rPr>
                        <a:t>test</a:t>
                      </a:r>
                    </a:p>
                  </a:txBody>
                  <a:tcPr marT="72000" marB="72000" anchor="ctr"/>
                </a:tc>
                <a:tc>
                  <a:txBody>
                    <a:bodyPr/>
                    <a:lstStyle/>
                    <a:p>
                      <a:pPr marL="285750" lvl="0" indent="-285750" algn="just">
                        <a:buFont typeface="Arial" panose="020B0604020202020204" pitchFamily="34" charset="0"/>
                        <a:buChar char="•"/>
                      </a:pPr>
                      <a:r>
                        <a:rPr lang="fr-FR" sz="1400" u="sng" kern="1200" dirty="0">
                          <a:solidFill>
                            <a:schemeClr val="dk1"/>
                          </a:solidFill>
                          <a:effectLst/>
                          <a:latin typeface="Arial" panose="020B0604020202020204" pitchFamily="34" charset="0"/>
                          <a:ea typeface="+mn-ea"/>
                          <a:cs typeface="Arial" panose="020B0604020202020204" pitchFamily="34" charset="0"/>
                        </a:rPr>
                        <a:t>Construction d’un bloc</a:t>
                      </a:r>
                      <a:r>
                        <a:rPr lang="fr-FR" sz="1400" kern="1200" dirty="0">
                          <a:solidFill>
                            <a:schemeClr val="dk1"/>
                          </a:solidFill>
                          <a:effectLst/>
                          <a:latin typeface="Arial" panose="020B0604020202020204" pitchFamily="34" charset="0"/>
                          <a:ea typeface="+mn-ea"/>
                          <a:cs typeface="Arial" panose="020B0604020202020204" pitchFamily="34" charset="0"/>
                        </a:rPr>
                        <a:t> en Q1 2021, comme pilote</a:t>
                      </a:r>
                    </a:p>
                    <a:p>
                      <a:pPr marL="285750" lvl="0" indent="-285750" algn="just">
                        <a:buFont typeface="Arial" panose="020B0604020202020204" pitchFamily="34" charset="0"/>
                        <a:buChar char="•"/>
                      </a:pPr>
                      <a:r>
                        <a:rPr lang="fr-FR" sz="1400" kern="1200" dirty="0">
                          <a:solidFill>
                            <a:schemeClr val="dk1"/>
                          </a:solidFill>
                          <a:effectLst/>
                          <a:latin typeface="Arial" panose="020B0604020202020204" pitchFamily="34" charset="0"/>
                          <a:ea typeface="+mn-ea"/>
                          <a:cs typeface="Arial" panose="020B0604020202020204" pitchFamily="34" charset="0"/>
                        </a:rPr>
                        <a:t>Mesurer les qualité des engrais et l’adoption par les utilisateurs</a:t>
                      </a:r>
                    </a:p>
                  </a:txBody>
                  <a:tcPr marT="72000" marB="72000" anchor="ctr"/>
                </a:tc>
                <a:tc>
                  <a:txBody>
                    <a:bodyPr/>
                    <a:lstStyle/>
                    <a:p>
                      <a:pPr algn="ctr"/>
                      <a:r>
                        <a:rPr lang="fr-FR" sz="1400" kern="1200" dirty="0">
                          <a:solidFill>
                            <a:schemeClr val="dk1"/>
                          </a:solidFill>
                          <a:latin typeface="Arial" panose="020B0604020202020204" pitchFamily="34" charset="0"/>
                          <a:ea typeface="+mn-ea"/>
                          <a:cs typeface="Arial" panose="020B0604020202020204" pitchFamily="34" charset="0"/>
                        </a:rPr>
                        <a:t>10 000 €</a:t>
                      </a:r>
                    </a:p>
                  </a:txBody>
                  <a:tcPr marT="72000" marB="72000" anchor="ct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1400" kern="1200" dirty="0">
                          <a:solidFill>
                            <a:schemeClr val="dk1"/>
                          </a:solidFill>
                          <a:effectLst/>
                          <a:latin typeface="Arial" panose="020B0604020202020204" pitchFamily="34" charset="0"/>
                          <a:ea typeface="+mn-ea"/>
                          <a:cs typeface="Arial" panose="020B0604020202020204" pitchFamily="34" charset="0"/>
                        </a:rPr>
                        <a:t>Rotary club Paris Avenir</a:t>
                      </a:r>
                    </a:p>
                  </a:txBody>
                  <a:tcPr marL="9525" marR="9525" marT="9525" marB="0" anchor="ctr"/>
                </a:tc>
                <a:tc>
                  <a:txBody>
                    <a:bodyPr/>
                    <a:lstStyle/>
                    <a:p>
                      <a:pPr marL="0" algn="l" defTabSz="914400" rtl="0" eaLnBrk="1" fontAlgn="b" latinLnBrk="0" hangingPunct="1"/>
                      <a:r>
                        <a:rPr lang="fr-FR" sz="1400" b="0" kern="1200" dirty="0">
                          <a:solidFill>
                            <a:schemeClr val="dk1"/>
                          </a:solidFill>
                          <a:latin typeface="Arial" panose="020B0604020202020204" pitchFamily="34" charset="0"/>
                          <a:ea typeface="+mn-ea"/>
                          <a:cs typeface="Arial" panose="020B0604020202020204" pitchFamily="34" charset="0"/>
                        </a:rPr>
                        <a:t>Q1 - 2021</a:t>
                      </a:r>
                    </a:p>
                  </a:txBody>
                  <a:tcPr marL="9525" marR="9525" marT="9525" marB="0" anchor="ctr"/>
                </a:tc>
                <a:extLst>
                  <a:ext uri="{0D108BD9-81ED-4DB2-BD59-A6C34878D82A}">
                    <a16:rowId xmlns:a16="http://schemas.microsoft.com/office/drawing/2014/main" val="3790255552"/>
                  </a:ext>
                </a:extLst>
              </a:tr>
              <a:tr h="1825084">
                <a:tc>
                  <a:txBody>
                    <a:bodyPr/>
                    <a:lstStyle/>
                    <a:p>
                      <a:pPr marL="0" algn="ctr" defTabSz="914400" rtl="0" eaLnBrk="1" latinLnBrk="0" hangingPunct="1"/>
                      <a:r>
                        <a:rPr lang="fr-FR" sz="3200" b="1" kern="1200" dirty="0">
                          <a:solidFill>
                            <a:srgbClr val="0070C0"/>
                          </a:solidFill>
                          <a:latin typeface="Arial" panose="020B0604020202020204" pitchFamily="34" charset="0"/>
                          <a:ea typeface="+mn-ea"/>
                          <a:cs typeface="Arial" panose="020B0604020202020204" pitchFamily="34" charset="0"/>
                        </a:rPr>
                        <a:t>2</a:t>
                      </a:r>
                    </a:p>
                  </a:txBody>
                  <a:tcPr marT="72000" marB="72000" anchor="ctr"/>
                </a:tc>
                <a:tc>
                  <a:txBody>
                    <a:bodyPr/>
                    <a:lstStyle/>
                    <a:p>
                      <a:pPr marL="0" algn="l" defTabSz="914400" rtl="0" eaLnBrk="1" latinLnBrk="0" hangingPunct="1"/>
                      <a:r>
                        <a:rPr lang="fr-FR" sz="1800" b="1" dirty="0">
                          <a:latin typeface="Arial" panose="020B0604020202020204" pitchFamily="34" charset="0"/>
                          <a:cs typeface="Arial" panose="020B0604020202020204" pitchFamily="34" charset="0"/>
                        </a:rPr>
                        <a:t>14 ensembles</a:t>
                      </a:r>
                    </a:p>
                    <a:p>
                      <a:pPr marL="0" algn="l" defTabSz="914400" rtl="0" eaLnBrk="1" latinLnBrk="0" hangingPunct="1"/>
                      <a:r>
                        <a:rPr lang="fr-FR" sz="1600" kern="1200" dirty="0">
                          <a:solidFill>
                            <a:schemeClr val="dk1"/>
                          </a:solidFill>
                          <a:latin typeface="Arial" panose="020B0604020202020204" pitchFamily="34" charset="0"/>
                          <a:ea typeface="+mn-ea"/>
                          <a:cs typeface="Arial" panose="020B0604020202020204" pitchFamily="34" charset="0"/>
                        </a:rPr>
                        <a:t>Validation complète jusqu’à l’exploitation</a:t>
                      </a:r>
                    </a:p>
                  </a:txBody>
                  <a:tcPr marT="72000" marB="72000" anchor="ctr"/>
                </a:tc>
                <a:tc>
                  <a:txBody>
                    <a:bodyPr/>
                    <a:lstStyle/>
                    <a:p>
                      <a:pPr marL="285750" lvl="0" indent="-285750" algn="just">
                        <a:buFont typeface="Arial" panose="020B0604020202020204" pitchFamily="34" charset="0"/>
                        <a:buChar char="•"/>
                      </a:pPr>
                      <a:r>
                        <a:rPr lang="fr-FR" sz="1400" u="sng" kern="1200" dirty="0">
                          <a:solidFill>
                            <a:schemeClr val="dk1"/>
                          </a:solidFill>
                          <a:effectLst/>
                          <a:latin typeface="Arial" panose="020B0604020202020204" pitchFamily="34" charset="0"/>
                          <a:ea typeface="+mn-ea"/>
                          <a:cs typeface="Arial" panose="020B0604020202020204" pitchFamily="34" charset="0"/>
                        </a:rPr>
                        <a:t>Construction de quatorze blocs et une station de traitement des engrais</a:t>
                      </a:r>
                      <a:r>
                        <a:rPr lang="fr-FR" sz="1400" kern="1200" dirty="0">
                          <a:solidFill>
                            <a:schemeClr val="dk1"/>
                          </a:solidFill>
                          <a:effectLst/>
                          <a:latin typeface="Arial" panose="020B0604020202020204" pitchFamily="34" charset="0"/>
                          <a:ea typeface="+mn-ea"/>
                          <a:cs typeface="Arial" panose="020B0604020202020204" pitchFamily="34" charset="0"/>
                        </a:rPr>
                        <a:t> étalée de Q3/Q4 2022 à 2025.</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400" kern="1200" dirty="0">
                          <a:solidFill>
                            <a:schemeClr val="dk1"/>
                          </a:solidFill>
                          <a:effectLst/>
                          <a:latin typeface="Arial" panose="020B0604020202020204" pitchFamily="34" charset="0"/>
                          <a:ea typeface="+mn-ea"/>
                          <a:cs typeface="Arial" panose="020B0604020202020204" pitchFamily="34" charset="0"/>
                        </a:rPr>
                        <a:t>Demander un Matching Grant à la Fondation du Rotary pour la mi 2023. </a:t>
                      </a:r>
                    </a:p>
                    <a:p>
                      <a:pPr marL="285750" lvl="0" indent="-285750" algn="just">
                        <a:buFont typeface="Arial" panose="020B0604020202020204" pitchFamily="34" charset="0"/>
                        <a:buChar char="•"/>
                      </a:pPr>
                      <a:r>
                        <a:rPr lang="fr-FR" sz="1400" kern="1200" dirty="0">
                          <a:solidFill>
                            <a:schemeClr val="dk1"/>
                          </a:solidFill>
                          <a:effectLst/>
                          <a:latin typeface="Arial" panose="020B0604020202020204" pitchFamily="34" charset="0"/>
                          <a:ea typeface="+mn-ea"/>
                          <a:cs typeface="Arial" panose="020B0604020202020204" pitchFamily="34" charset="0"/>
                        </a:rPr>
                        <a:t>S’assurer de l’adoption par les utilisateurs</a:t>
                      </a:r>
                    </a:p>
                    <a:p>
                      <a:pPr marL="285750" lvl="0" indent="-285750" algn="just">
                        <a:buFont typeface="Arial" panose="020B0604020202020204" pitchFamily="34" charset="0"/>
                        <a:buChar char="•"/>
                      </a:pPr>
                      <a:r>
                        <a:rPr lang="fr-FR" sz="1400" kern="1200" dirty="0">
                          <a:solidFill>
                            <a:schemeClr val="dk1"/>
                          </a:solidFill>
                          <a:effectLst/>
                          <a:latin typeface="Arial" panose="020B0604020202020204" pitchFamily="34" charset="0"/>
                          <a:ea typeface="+mn-ea"/>
                          <a:cs typeface="Arial" panose="020B0604020202020204" pitchFamily="34" charset="0"/>
                        </a:rPr>
                        <a:t>Mise au point des opérations : collecte des matières fécales, transport, stockage, transformation en engrais organique et distribution aux agriculteurs.</a:t>
                      </a:r>
                    </a:p>
                  </a:txBody>
                  <a:tcPr marT="72000" marB="72000" anchor="ctr"/>
                </a:tc>
                <a:tc>
                  <a:txBody>
                    <a:bodyPr/>
                    <a:lstStyle/>
                    <a:p>
                      <a:pPr algn="ctr"/>
                      <a:r>
                        <a:rPr lang="fr-FR" sz="1400" kern="1200" dirty="0">
                          <a:solidFill>
                            <a:schemeClr val="dk1"/>
                          </a:solidFill>
                          <a:latin typeface="Arial" panose="020B0604020202020204" pitchFamily="34" charset="0"/>
                          <a:ea typeface="+mn-ea"/>
                          <a:cs typeface="Arial" panose="020B0604020202020204" pitchFamily="34" charset="0"/>
                        </a:rPr>
                        <a:t>15 000 €</a:t>
                      </a:r>
                    </a:p>
                  </a:txBody>
                  <a:tcPr marT="72000" marB="72000" anchor="ct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1400" kern="1200" dirty="0">
                          <a:solidFill>
                            <a:schemeClr val="dk1"/>
                          </a:solidFill>
                          <a:effectLst/>
                          <a:latin typeface="Arial" panose="020B0604020202020204" pitchFamily="34" charset="0"/>
                          <a:ea typeface="+mn-ea"/>
                          <a:cs typeface="Arial" panose="020B0604020202020204" pitchFamily="34" charset="0"/>
                        </a:rPr>
                        <a:t>Nous demandons aux 4 clubs de participer. </a:t>
                      </a:r>
                    </a:p>
                    <a:p>
                      <a:pPr marL="0" marR="0" lvl="0" indent="0" algn="l" defTabSz="914400" rtl="0" eaLnBrk="1" fontAlgn="b" latinLnBrk="0" hangingPunct="1">
                        <a:lnSpc>
                          <a:spcPct val="100000"/>
                        </a:lnSpc>
                        <a:spcBef>
                          <a:spcPts val="0"/>
                        </a:spcBef>
                        <a:spcAft>
                          <a:spcPts val="0"/>
                        </a:spcAft>
                        <a:buClrTx/>
                        <a:buSzTx/>
                        <a:buFontTx/>
                        <a:buNone/>
                        <a:tabLst/>
                        <a:defRPr/>
                      </a:pPr>
                      <a:r>
                        <a:rPr lang="fr-FR" sz="1400" kern="1200" dirty="0">
                          <a:solidFill>
                            <a:schemeClr val="dk1"/>
                          </a:solidFill>
                          <a:effectLst/>
                          <a:latin typeface="Arial" panose="020B0604020202020204" pitchFamily="34" charset="0"/>
                          <a:ea typeface="+mn-ea"/>
                          <a:cs typeface="Arial" panose="020B0604020202020204" pitchFamily="34" charset="0"/>
                        </a:rPr>
                        <a:t>- Nous espérons un financement du District de 85% et du RI de 85%, </a:t>
                      </a:r>
                    </a:p>
                    <a:p>
                      <a:pPr marL="171450" marR="0" lvl="0" indent="-171450" algn="l" defTabSz="914400" rtl="0" eaLnBrk="1" fontAlgn="b" latinLnBrk="0" hangingPunct="1">
                        <a:lnSpc>
                          <a:spcPct val="100000"/>
                        </a:lnSpc>
                        <a:spcBef>
                          <a:spcPts val="0"/>
                        </a:spcBef>
                        <a:spcAft>
                          <a:spcPts val="0"/>
                        </a:spcAft>
                        <a:buClrTx/>
                        <a:buSzTx/>
                        <a:buFontTx/>
                        <a:buChar char="-"/>
                        <a:tabLst/>
                        <a:defRPr/>
                      </a:pPr>
                      <a:r>
                        <a:rPr lang="fr-FR" sz="1400" kern="1200" dirty="0">
                          <a:solidFill>
                            <a:schemeClr val="dk1"/>
                          </a:solidFill>
                          <a:effectLst/>
                          <a:latin typeface="Arial" panose="020B0604020202020204" pitchFamily="34" charset="0"/>
                          <a:ea typeface="+mn-ea"/>
                          <a:cs typeface="Arial" panose="020B0604020202020204" pitchFamily="34" charset="0"/>
                        </a:rPr>
                        <a:t>Paris 15.000 €</a:t>
                      </a:r>
                    </a:p>
                    <a:p>
                      <a:pPr marL="171450" marR="0" lvl="0" indent="-171450" algn="l" defTabSz="914400" rtl="0" eaLnBrk="1" fontAlgn="b" latinLnBrk="0" hangingPunct="1">
                        <a:lnSpc>
                          <a:spcPct val="100000"/>
                        </a:lnSpc>
                        <a:spcBef>
                          <a:spcPts val="0"/>
                        </a:spcBef>
                        <a:spcAft>
                          <a:spcPts val="0"/>
                        </a:spcAft>
                        <a:buClrTx/>
                        <a:buSzTx/>
                        <a:buFontTx/>
                        <a:buChar char="-"/>
                        <a:tabLst/>
                        <a:defRPr/>
                      </a:pPr>
                      <a:r>
                        <a:rPr lang="fr-FR" sz="1400" kern="1200" dirty="0">
                          <a:solidFill>
                            <a:schemeClr val="dk1"/>
                          </a:solidFill>
                          <a:effectLst/>
                          <a:latin typeface="Arial" panose="020B0604020202020204" pitchFamily="34" charset="0"/>
                          <a:ea typeface="+mn-ea"/>
                          <a:cs typeface="Arial" panose="020B0604020202020204" pitchFamily="34" charset="0"/>
                        </a:rPr>
                        <a:t>Bruxelles + District 6.500 €</a:t>
                      </a:r>
                    </a:p>
                    <a:p>
                      <a:pPr marL="171450" marR="0" lvl="0" indent="-171450" algn="l" defTabSz="914400" rtl="0" eaLnBrk="1" fontAlgn="b" latinLnBrk="0" hangingPunct="1">
                        <a:lnSpc>
                          <a:spcPct val="100000"/>
                        </a:lnSpc>
                        <a:spcBef>
                          <a:spcPts val="0"/>
                        </a:spcBef>
                        <a:spcAft>
                          <a:spcPts val="0"/>
                        </a:spcAft>
                        <a:buClrTx/>
                        <a:buSzTx/>
                        <a:buFontTx/>
                        <a:buChar char="-"/>
                        <a:tabLst/>
                        <a:defRPr/>
                      </a:pPr>
                      <a:r>
                        <a:rPr lang="fr-FR" sz="1400" kern="1200" dirty="0" err="1">
                          <a:solidFill>
                            <a:schemeClr val="dk1"/>
                          </a:solidFill>
                          <a:effectLst/>
                          <a:latin typeface="Arial" panose="020B0604020202020204" pitchFamily="34" charset="0"/>
                          <a:ea typeface="+mn-ea"/>
                          <a:cs typeface="Arial" panose="020B0604020202020204" pitchFamily="34" charset="0"/>
                        </a:rPr>
                        <a:t>Berlin+District</a:t>
                      </a:r>
                      <a:r>
                        <a:rPr lang="fr-FR" sz="1400" kern="1200" dirty="0">
                          <a:solidFill>
                            <a:schemeClr val="dk1"/>
                          </a:solidFill>
                          <a:effectLst/>
                          <a:latin typeface="Arial" panose="020B0604020202020204" pitchFamily="34" charset="0"/>
                          <a:ea typeface="+mn-ea"/>
                          <a:cs typeface="Arial" panose="020B0604020202020204" pitchFamily="34" charset="0"/>
                        </a:rPr>
                        <a:t> 6.500 € </a:t>
                      </a:r>
                    </a:p>
                    <a:p>
                      <a:pPr marL="171450" marR="0" lvl="0" indent="-171450" algn="l" defTabSz="914400" rtl="0" eaLnBrk="1" fontAlgn="b" latinLnBrk="0" hangingPunct="1">
                        <a:lnSpc>
                          <a:spcPct val="100000"/>
                        </a:lnSpc>
                        <a:spcBef>
                          <a:spcPts val="0"/>
                        </a:spcBef>
                        <a:spcAft>
                          <a:spcPts val="0"/>
                        </a:spcAft>
                        <a:buClrTx/>
                        <a:buSzTx/>
                        <a:buFontTx/>
                        <a:buChar char="-"/>
                        <a:tabLst/>
                        <a:defRPr/>
                      </a:pPr>
                      <a:r>
                        <a:rPr lang="fr-FR" sz="1400" kern="1200" dirty="0" err="1">
                          <a:solidFill>
                            <a:schemeClr val="dk1"/>
                          </a:solidFill>
                          <a:effectLst/>
                          <a:latin typeface="Arial" panose="020B0604020202020204" pitchFamily="34" charset="0"/>
                          <a:ea typeface="+mn-ea"/>
                          <a:cs typeface="Arial" panose="020B0604020202020204" pitchFamily="34" charset="0"/>
                        </a:rPr>
                        <a:t>Warsaw+District</a:t>
                      </a:r>
                      <a:r>
                        <a:rPr lang="fr-FR" sz="1400" kern="1200" dirty="0">
                          <a:solidFill>
                            <a:schemeClr val="dk1"/>
                          </a:solidFill>
                          <a:effectLst/>
                          <a:latin typeface="Arial" panose="020B0604020202020204" pitchFamily="34" charset="0"/>
                          <a:ea typeface="+mn-ea"/>
                          <a:cs typeface="Arial" panose="020B0604020202020204" pitchFamily="34" charset="0"/>
                        </a:rPr>
                        <a:t> 3.250 €</a:t>
                      </a:r>
                    </a:p>
                    <a:p>
                      <a:pPr marL="171450" marR="0" lvl="0" indent="-171450" algn="l" defTabSz="914400" rtl="0" eaLnBrk="1" fontAlgn="b" latinLnBrk="0" hangingPunct="1">
                        <a:lnSpc>
                          <a:spcPct val="100000"/>
                        </a:lnSpc>
                        <a:spcBef>
                          <a:spcPts val="0"/>
                        </a:spcBef>
                        <a:spcAft>
                          <a:spcPts val="0"/>
                        </a:spcAft>
                        <a:buClrTx/>
                        <a:buSzTx/>
                        <a:buFontTx/>
                        <a:buChar char="-"/>
                        <a:tabLst/>
                        <a:defRPr/>
                      </a:pPr>
                      <a:r>
                        <a:rPr lang="fr-FR" sz="1400" kern="1200" dirty="0">
                          <a:solidFill>
                            <a:schemeClr val="dk1"/>
                          </a:solidFill>
                          <a:effectLst/>
                          <a:latin typeface="Arial" panose="020B0604020202020204" pitchFamily="34" charset="0"/>
                          <a:ea typeface="+mn-ea"/>
                          <a:cs typeface="Arial" panose="020B0604020202020204" pitchFamily="34" charset="0"/>
                        </a:rPr>
                        <a:t>Autres clubs du District 1660 : 15.000 €</a:t>
                      </a:r>
                    </a:p>
                    <a:p>
                      <a:pPr marL="171450" marR="0" lvl="0" indent="-171450" algn="l" defTabSz="914400" rtl="0" eaLnBrk="1" fontAlgn="b" latinLnBrk="0" hangingPunct="1">
                        <a:lnSpc>
                          <a:spcPct val="100000"/>
                        </a:lnSpc>
                        <a:spcBef>
                          <a:spcPts val="0"/>
                        </a:spcBef>
                        <a:spcAft>
                          <a:spcPts val="0"/>
                        </a:spcAft>
                        <a:buClrTx/>
                        <a:buSzTx/>
                        <a:buFontTx/>
                        <a:buChar char="-"/>
                        <a:tabLst/>
                        <a:defRPr/>
                      </a:pPr>
                      <a:r>
                        <a:rPr lang="fr-FR" sz="1400" kern="1200" dirty="0">
                          <a:solidFill>
                            <a:schemeClr val="dk1"/>
                          </a:solidFill>
                          <a:effectLst/>
                          <a:latin typeface="Arial" panose="020B0604020202020204" pitchFamily="34" charset="0"/>
                          <a:ea typeface="+mn-ea"/>
                          <a:cs typeface="Arial" panose="020B0604020202020204" pitchFamily="34" charset="0"/>
                        </a:rPr>
                        <a:t>Autres investisseurs ?</a:t>
                      </a:r>
                    </a:p>
                  </a:txBody>
                  <a:tcPr marL="9525" marR="9525" marT="9525" marB="0" anchor="ctr"/>
                </a:tc>
                <a:tc>
                  <a:txBody>
                    <a:bodyPr/>
                    <a:lstStyle/>
                    <a:p>
                      <a:pPr marL="0" algn="l" defTabSz="914400" rtl="0" eaLnBrk="1" fontAlgn="b" latinLnBrk="0" hangingPunct="1"/>
                      <a:r>
                        <a:rPr lang="fr-FR" sz="1400" kern="1200" dirty="0">
                          <a:solidFill>
                            <a:schemeClr val="dk1"/>
                          </a:solidFill>
                          <a:effectLst/>
                          <a:latin typeface="Arial" panose="020B0604020202020204" pitchFamily="34" charset="0"/>
                          <a:ea typeface="+mn-ea"/>
                          <a:cs typeface="Arial" panose="020B0604020202020204" pitchFamily="34" charset="0"/>
                        </a:rPr>
                        <a:t>2023-2025</a:t>
                      </a:r>
                      <a:endParaRPr lang="fr-FR" sz="1400" b="0"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ctr"/>
                </a:tc>
                <a:extLst>
                  <a:ext uri="{0D108BD9-81ED-4DB2-BD59-A6C34878D82A}">
                    <a16:rowId xmlns:a16="http://schemas.microsoft.com/office/drawing/2014/main" val="1699694951"/>
                  </a:ext>
                </a:extLst>
              </a:tr>
            </a:tbl>
          </a:graphicData>
        </a:graphic>
      </p:graphicFrame>
      <p:sp>
        <p:nvSpPr>
          <p:cNvPr id="12" name="TextBox 11">
            <a:extLst>
              <a:ext uri="{FF2B5EF4-FFF2-40B4-BE49-F238E27FC236}">
                <a16:creationId xmlns:a16="http://schemas.microsoft.com/office/drawing/2014/main" id="{511BBE74-0465-410C-B237-EE8A2EEDCAE7}"/>
              </a:ext>
            </a:extLst>
          </p:cNvPr>
          <p:cNvSpPr txBox="1"/>
          <p:nvPr/>
        </p:nvSpPr>
        <p:spPr>
          <a:xfrm>
            <a:off x="645951" y="214893"/>
            <a:ext cx="10519795"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Ambition</a:t>
            </a:r>
          </a:p>
        </p:txBody>
      </p:sp>
      <p:sp>
        <p:nvSpPr>
          <p:cNvPr id="14" name="Slide Number Placeholder 10">
            <a:extLst>
              <a:ext uri="{FF2B5EF4-FFF2-40B4-BE49-F238E27FC236}">
                <a16:creationId xmlns:a16="http://schemas.microsoft.com/office/drawing/2014/main" id="{96129F75-DA43-4EC3-AB24-DE4690DDC30D}"/>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19</a:t>
            </a:fld>
            <a:r>
              <a:rPr lang="fr-FR" dirty="0"/>
              <a:t>/20</a:t>
            </a:r>
          </a:p>
        </p:txBody>
      </p:sp>
    </p:spTree>
    <p:extLst>
      <p:ext uri="{BB962C8B-B14F-4D97-AF65-F5344CB8AC3E}">
        <p14:creationId xmlns:p14="http://schemas.microsoft.com/office/powerpoint/2010/main" val="3316421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CC5CBFB-060F-47B0-9854-6EF7D5F5BA4C}"/>
              </a:ext>
            </a:extLst>
          </p:cNvPr>
          <p:cNvSpPr/>
          <p:nvPr/>
        </p:nvSpPr>
        <p:spPr>
          <a:xfrm>
            <a:off x="645952" y="607513"/>
            <a:ext cx="6547432" cy="5472725"/>
          </a:xfrm>
          <a:prstGeom prst="rect">
            <a:avLst/>
          </a:prstGeom>
          <a:solidFill>
            <a:schemeClr val="accent1">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pic>
        <p:nvPicPr>
          <p:cNvPr id="5" name="Image 5">
            <a:extLst>
              <a:ext uri="{FF2B5EF4-FFF2-40B4-BE49-F238E27FC236}">
                <a16:creationId xmlns:a16="http://schemas.microsoft.com/office/drawing/2014/main" id="{71EA10A9-71B8-4965-8540-E942278F65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1958BE0E-016F-454F-9ED6-8FC296C3EE2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525775" y="5946943"/>
            <a:ext cx="587928" cy="856286"/>
          </a:xfrm>
          <a:prstGeom prst="rect">
            <a:avLst/>
          </a:prstGeom>
        </p:spPr>
      </p:pic>
      <p:pic>
        <p:nvPicPr>
          <p:cNvPr id="8" name="Picture 7">
            <a:extLst>
              <a:ext uri="{FF2B5EF4-FFF2-40B4-BE49-F238E27FC236}">
                <a16:creationId xmlns:a16="http://schemas.microsoft.com/office/drawing/2014/main" id="{C108DCD3-C827-4577-B591-99E02E5E613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10" name="Picture 9">
            <a:extLst>
              <a:ext uri="{FF2B5EF4-FFF2-40B4-BE49-F238E27FC236}">
                <a16:creationId xmlns:a16="http://schemas.microsoft.com/office/drawing/2014/main" id="{4C0766C9-DC9E-4F26-BC69-CB729D93C9E3}"/>
              </a:ext>
            </a:extLst>
          </p:cNvPr>
          <p:cNvPicPr>
            <a:picLocks noChangeAspect="1"/>
          </p:cNvPicPr>
          <p:nvPr/>
        </p:nvPicPr>
        <p:blipFill>
          <a:blip r:embed="rId5"/>
          <a:stretch>
            <a:fillRect/>
          </a:stretch>
        </p:blipFill>
        <p:spPr>
          <a:xfrm>
            <a:off x="10621679" y="6247563"/>
            <a:ext cx="587928" cy="503938"/>
          </a:xfrm>
          <a:prstGeom prst="rect">
            <a:avLst/>
          </a:prstGeom>
        </p:spPr>
      </p:pic>
      <p:cxnSp>
        <p:nvCxnSpPr>
          <p:cNvPr id="13" name="Straight Connector 12">
            <a:extLst>
              <a:ext uri="{FF2B5EF4-FFF2-40B4-BE49-F238E27FC236}">
                <a16:creationId xmlns:a16="http://schemas.microsoft.com/office/drawing/2014/main" id="{00185A95-F339-4820-99EA-B90F481A3FDB}"/>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sp>
        <p:nvSpPr>
          <p:cNvPr id="2" name="TextBox 1">
            <a:extLst>
              <a:ext uri="{FF2B5EF4-FFF2-40B4-BE49-F238E27FC236}">
                <a16:creationId xmlns:a16="http://schemas.microsoft.com/office/drawing/2014/main" id="{0734BA49-C375-4425-B216-2B7AEB4FFDD6}"/>
              </a:ext>
            </a:extLst>
          </p:cNvPr>
          <p:cNvSpPr txBox="1"/>
          <p:nvPr/>
        </p:nvSpPr>
        <p:spPr>
          <a:xfrm>
            <a:off x="645952" y="538356"/>
            <a:ext cx="6251805" cy="5693866"/>
          </a:xfrm>
          <a:prstGeom prst="rect">
            <a:avLst/>
          </a:prstGeom>
          <a:noFill/>
        </p:spPr>
        <p:txBody>
          <a:bodyPr wrap="square" rtlCol="0">
            <a:spAutoFit/>
          </a:bodyPr>
          <a:lstStyle/>
          <a:p>
            <a:r>
              <a:rPr lang="fr-FR" sz="2800" dirty="0">
                <a:solidFill>
                  <a:schemeClr val="accent1">
                    <a:lumMod val="75000"/>
                  </a:schemeClr>
                </a:solidFill>
              </a:rPr>
              <a:t>1- Contexte et enjeux</a:t>
            </a:r>
          </a:p>
          <a:p>
            <a:r>
              <a:rPr lang="fr-FR" sz="2800" dirty="0">
                <a:solidFill>
                  <a:schemeClr val="accent1">
                    <a:lumMod val="75000"/>
                  </a:schemeClr>
                </a:solidFill>
              </a:rPr>
              <a:t>2- Localisation</a:t>
            </a:r>
          </a:p>
          <a:p>
            <a:r>
              <a:rPr lang="fr-FR" sz="2800" dirty="0">
                <a:solidFill>
                  <a:schemeClr val="accent1">
                    <a:lumMod val="75000"/>
                  </a:schemeClr>
                </a:solidFill>
              </a:rPr>
              <a:t>3- Organisation</a:t>
            </a:r>
          </a:p>
          <a:p>
            <a:r>
              <a:rPr lang="fr-FR" sz="2800" dirty="0">
                <a:solidFill>
                  <a:schemeClr val="accent1">
                    <a:lumMod val="75000"/>
                  </a:schemeClr>
                </a:solidFill>
              </a:rPr>
              <a:t>4- Localisation</a:t>
            </a:r>
          </a:p>
          <a:p>
            <a:r>
              <a:rPr lang="fr-FR" sz="2800" dirty="0">
                <a:solidFill>
                  <a:schemeClr val="accent1">
                    <a:lumMod val="75000"/>
                  </a:schemeClr>
                </a:solidFill>
              </a:rPr>
              <a:t>5- Construction</a:t>
            </a:r>
          </a:p>
          <a:p>
            <a:r>
              <a:rPr lang="fr-FR" sz="2800" dirty="0">
                <a:solidFill>
                  <a:schemeClr val="accent1">
                    <a:lumMod val="75000"/>
                  </a:schemeClr>
                </a:solidFill>
              </a:rPr>
              <a:t>6- Inauguration</a:t>
            </a:r>
          </a:p>
          <a:p>
            <a:r>
              <a:rPr lang="fr-FR" sz="2800" dirty="0">
                <a:solidFill>
                  <a:schemeClr val="accent1">
                    <a:lumMod val="75000"/>
                  </a:schemeClr>
                </a:solidFill>
              </a:rPr>
              <a:t>7- Concertation publique</a:t>
            </a:r>
          </a:p>
          <a:p>
            <a:r>
              <a:rPr lang="fr-FR" sz="2800" dirty="0">
                <a:solidFill>
                  <a:schemeClr val="accent1">
                    <a:lumMod val="75000"/>
                  </a:schemeClr>
                </a:solidFill>
              </a:rPr>
              <a:t>8- Principe de fonctionnement</a:t>
            </a:r>
          </a:p>
          <a:p>
            <a:r>
              <a:rPr lang="fr-FR" sz="2800" dirty="0">
                <a:solidFill>
                  <a:schemeClr val="accent1">
                    <a:lumMod val="75000"/>
                  </a:schemeClr>
                </a:solidFill>
              </a:rPr>
              <a:t>9- Développement du quartier</a:t>
            </a:r>
          </a:p>
          <a:p>
            <a:r>
              <a:rPr lang="fr-FR" sz="2800" dirty="0">
                <a:solidFill>
                  <a:schemeClr val="accent1">
                    <a:lumMod val="75000"/>
                  </a:schemeClr>
                </a:solidFill>
              </a:rPr>
              <a:t>10- Dépenses</a:t>
            </a:r>
          </a:p>
          <a:p>
            <a:r>
              <a:rPr lang="fr-FR" sz="2800" dirty="0">
                <a:solidFill>
                  <a:schemeClr val="accent1">
                    <a:lumMod val="75000"/>
                  </a:schemeClr>
                </a:solidFill>
              </a:rPr>
              <a:t>11- Equipe</a:t>
            </a:r>
          </a:p>
          <a:p>
            <a:r>
              <a:rPr lang="fr-FR" sz="2800" dirty="0">
                <a:solidFill>
                  <a:schemeClr val="accent1">
                    <a:lumMod val="75000"/>
                  </a:schemeClr>
                </a:solidFill>
              </a:rPr>
              <a:t>12- Projet global</a:t>
            </a:r>
          </a:p>
          <a:p>
            <a:r>
              <a:rPr lang="fr-FR" sz="2800" dirty="0">
                <a:solidFill>
                  <a:schemeClr val="accent1">
                    <a:lumMod val="75000"/>
                  </a:schemeClr>
                </a:solidFill>
              </a:rPr>
              <a:t>13- Ambition</a:t>
            </a:r>
          </a:p>
        </p:txBody>
      </p:sp>
      <p:pic>
        <p:nvPicPr>
          <p:cNvPr id="14" name="Picture 13" descr="A picture containing tree, outdoor, ground, building&#10;&#10;Description automatically generated">
            <a:extLst>
              <a:ext uri="{FF2B5EF4-FFF2-40B4-BE49-F238E27FC236}">
                <a16:creationId xmlns:a16="http://schemas.microsoft.com/office/drawing/2014/main" id="{093AD501-1C28-4F69-86CC-24535B278E6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709322" y="3487920"/>
            <a:ext cx="3456425" cy="2592319"/>
          </a:xfrm>
          <a:prstGeom prst="rect">
            <a:avLst/>
          </a:prstGeom>
        </p:spPr>
      </p:pic>
      <p:pic>
        <p:nvPicPr>
          <p:cNvPr id="15" name="Picture 14" descr="A picture containing outdoor, building, house&#10;&#10;Description automatically generated">
            <a:extLst>
              <a:ext uri="{FF2B5EF4-FFF2-40B4-BE49-F238E27FC236}">
                <a16:creationId xmlns:a16="http://schemas.microsoft.com/office/drawing/2014/main" id="{CD33B03E-E59C-4AC7-BD18-5B7F68D7909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692705" y="635840"/>
            <a:ext cx="3473042" cy="2604782"/>
          </a:xfrm>
          <a:prstGeom prst="rect">
            <a:avLst/>
          </a:prstGeom>
        </p:spPr>
      </p:pic>
      <p:sp>
        <p:nvSpPr>
          <p:cNvPr id="16" name="TextBox 15">
            <a:extLst>
              <a:ext uri="{FF2B5EF4-FFF2-40B4-BE49-F238E27FC236}">
                <a16:creationId xmlns:a16="http://schemas.microsoft.com/office/drawing/2014/main" id="{AB361664-E937-4DFC-AD82-B04B3BA2813E}"/>
              </a:ext>
            </a:extLst>
          </p:cNvPr>
          <p:cNvSpPr txBox="1"/>
          <p:nvPr/>
        </p:nvSpPr>
        <p:spPr>
          <a:xfrm>
            <a:off x="666225" y="177680"/>
            <a:ext cx="6527159"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Glossaire</a:t>
            </a:r>
          </a:p>
        </p:txBody>
      </p:sp>
      <p:sp>
        <p:nvSpPr>
          <p:cNvPr id="17" name="Slide Number Placeholder 10">
            <a:extLst>
              <a:ext uri="{FF2B5EF4-FFF2-40B4-BE49-F238E27FC236}">
                <a16:creationId xmlns:a16="http://schemas.microsoft.com/office/drawing/2014/main" id="{3ED6DACD-61B7-4FD9-8FFF-6A20919B62DC}"/>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2</a:t>
            </a:fld>
            <a:r>
              <a:rPr lang="fr-FR" dirty="0"/>
              <a:t>/20</a:t>
            </a:r>
          </a:p>
        </p:txBody>
      </p:sp>
      <p:sp>
        <p:nvSpPr>
          <p:cNvPr id="18" name="Footer Placeholder 1">
            <a:extLst>
              <a:ext uri="{FF2B5EF4-FFF2-40B4-BE49-F238E27FC236}">
                <a16:creationId xmlns:a16="http://schemas.microsoft.com/office/drawing/2014/main" id="{D43AD07D-24F0-4C32-AB6E-6EF2ACEEFD98}"/>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10083732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p:txBody>
          <a:bodyPr/>
          <a:lstStyle/>
          <a:p>
            <a:fld id="{34743335-DC86-48EC-80B6-02F86211D56A}" type="slidenum">
              <a:rPr lang="fr-FR" smtClean="0"/>
              <a:t>20</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sp>
        <p:nvSpPr>
          <p:cNvPr id="28" name="TextBox 27">
            <a:extLst>
              <a:ext uri="{FF2B5EF4-FFF2-40B4-BE49-F238E27FC236}">
                <a16:creationId xmlns:a16="http://schemas.microsoft.com/office/drawing/2014/main" id="{E2755D2A-DBFC-434A-936F-8201EFB7C498}"/>
              </a:ext>
            </a:extLst>
          </p:cNvPr>
          <p:cNvSpPr txBox="1"/>
          <p:nvPr/>
        </p:nvSpPr>
        <p:spPr>
          <a:xfrm>
            <a:off x="645951" y="5462564"/>
            <a:ext cx="11011949" cy="276999"/>
          </a:xfrm>
          <a:prstGeom prst="rect">
            <a:avLst/>
          </a:prstGeom>
          <a:noFill/>
        </p:spPr>
        <p:txBody>
          <a:bodyPr wrap="square">
            <a:spAutoFit/>
          </a:bodyPr>
          <a:lstStyle/>
          <a:p>
            <a:r>
              <a:rPr lang="fr-FR" sz="1200" dirty="0">
                <a:solidFill>
                  <a:srgbClr val="0070C0"/>
                </a:solidFill>
              </a:rPr>
              <a:t>https://benin.opendataforafrica.org/iidseh/rgph-cahier-des-villages-et-quartiers-de-ville?region=1018980-com-savalou&amp;lang=en</a:t>
            </a:r>
          </a:p>
        </p:txBody>
      </p:sp>
      <p:graphicFrame>
        <p:nvGraphicFramePr>
          <p:cNvPr id="37" name="Table 36">
            <a:extLst>
              <a:ext uri="{FF2B5EF4-FFF2-40B4-BE49-F238E27FC236}">
                <a16:creationId xmlns:a16="http://schemas.microsoft.com/office/drawing/2014/main" id="{597E3113-0DF9-49E7-9F47-BFA6DA2C7F24}"/>
              </a:ext>
            </a:extLst>
          </p:cNvPr>
          <p:cNvGraphicFramePr>
            <a:graphicFrameLocks noGrp="1"/>
          </p:cNvGraphicFramePr>
          <p:nvPr>
            <p:extLst>
              <p:ext uri="{D42A27DB-BD31-4B8C-83A1-F6EECF244321}">
                <p14:modId xmlns:p14="http://schemas.microsoft.com/office/powerpoint/2010/main" val="616360081"/>
              </p:ext>
            </p:extLst>
          </p:nvPr>
        </p:nvGraphicFramePr>
        <p:xfrm>
          <a:off x="664143" y="717258"/>
          <a:ext cx="5871410" cy="4752895"/>
        </p:xfrm>
        <a:graphic>
          <a:graphicData uri="http://schemas.openxmlformats.org/drawingml/2006/table">
            <a:tbl>
              <a:tblPr>
                <a:tableStyleId>{5C22544A-7EE6-4342-B048-85BDC9FD1C3A}</a:tableStyleId>
              </a:tblPr>
              <a:tblGrid>
                <a:gridCol w="1588169">
                  <a:extLst>
                    <a:ext uri="{9D8B030D-6E8A-4147-A177-3AD203B41FA5}">
                      <a16:colId xmlns:a16="http://schemas.microsoft.com/office/drawing/2014/main" val="1190904634"/>
                    </a:ext>
                  </a:extLst>
                </a:gridCol>
                <a:gridCol w="1145406">
                  <a:extLst>
                    <a:ext uri="{9D8B030D-6E8A-4147-A177-3AD203B41FA5}">
                      <a16:colId xmlns:a16="http://schemas.microsoft.com/office/drawing/2014/main" val="3461507234"/>
                    </a:ext>
                  </a:extLst>
                </a:gridCol>
                <a:gridCol w="1037839">
                  <a:extLst>
                    <a:ext uri="{9D8B030D-6E8A-4147-A177-3AD203B41FA5}">
                      <a16:colId xmlns:a16="http://schemas.microsoft.com/office/drawing/2014/main" val="937131630"/>
                    </a:ext>
                  </a:extLst>
                </a:gridCol>
                <a:gridCol w="1049998">
                  <a:extLst>
                    <a:ext uri="{9D8B030D-6E8A-4147-A177-3AD203B41FA5}">
                      <a16:colId xmlns:a16="http://schemas.microsoft.com/office/drawing/2014/main" val="3102135100"/>
                    </a:ext>
                  </a:extLst>
                </a:gridCol>
                <a:gridCol w="1049998">
                  <a:extLst>
                    <a:ext uri="{9D8B030D-6E8A-4147-A177-3AD203B41FA5}">
                      <a16:colId xmlns:a16="http://schemas.microsoft.com/office/drawing/2014/main" val="2770225769"/>
                    </a:ext>
                  </a:extLst>
                </a:gridCol>
              </a:tblGrid>
              <a:tr h="365685">
                <a:tc gridSpan="3">
                  <a:txBody>
                    <a:bodyPr/>
                    <a:lstStyle/>
                    <a:p>
                      <a:pPr marL="0" algn="l" defTabSz="914400" rtl="0" eaLnBrk="1" fontAlgn="ctr" latinLnBrk="0" hangingPunct="1"/>
                      <a:r>
                        <a:rPr lang="fr-FR" sz="1800" b="1" i="0" u="none" strike="noStrike" kern="1200" dirty="0">
                          <a:solidFill>
                            <a:schemeClr val="bg1"/>
                          </a:solidFill>
                          <a:effectLst/>
                          <a:latin typeface="Arial" panose="020B0604020202020204" pitchFamily="34" charset="0"/>
                          <a:ea typeface="+mn-ea"/>
                          <a:cs typeface="Arial" panose="020B0604020202020204" pitchFamily="34" charset="0"/>
                        </a:rPr>
                        <a:t>Quartiers de Savalou</a:t>
                      </a:r>
                    </a:p>
                  </a:txBody>
                  <a:tcPr marL="9266" marR="9266" marT="9266" marB="0" anchor="b">
                    <a:solidFill>
                      <a:srgbClr val="0070C0"/>
                    </a:solidFill>
                  </a:tcPr>
                </a:tc>
                <a:tc hMerge="1">
                  <a:txBody>
                    <a:bodyPr/>
                    <a:lstStyle/>
                    <a:p>
                      <a:endParaRPr lang="fr-FR"/>
                    </a:p>
                  </a:txBody>
                  <a:tcPr/>
                </a:tc>
                <a:tc hMerge="1">
                  <a:txBody>
                    <a:bodyPr/>
                    <a:lstStyle/>
                    <a:p>
                      <a:pPr algn="l" fontAlgn="b"/>
                      <a:endParaRPr lang="fr-FR" sz="1400" b="0" i="0" u="none" strike="noStrike" dirty="0">
                        <a:solidFill>
                          <a:srgbClr val="000000"/>
                        </a:solidFill>
                        <a:effectLst/>
                        <a:latin typeface="Calibri" panose="020F0502020204030204" pitchFamily="34" charset="0"/>
                      </a:endParaRPr>
                    </a:p>
                  </a:txBody>
                  <a:tcPr marL="9266" marR="9266" marT="9266" marB="0" anchor="b"/>
                </a:tc>
                <a:tc>
                  <a:txBody>
                    <a:bodyPr/>
                    <a:lstStyle/>
                    <a:p>
                      <a:pPr algn="l" fontAlgn="b"/>
                      <a:endParaRPr lang="fr-FR" sz="1400" b="0" i="0" u="none" strike="noStrike">
                        <a:solidFill>
                          <a:srgbClr val="000000"/>
                        </a:solidFill>
                        <a:effectLst/>
                        <a:highlight>
                          <a:srgbClr val="000080"/>
                        </a:highlight>
                        <a:latin typeface="Calibri" panose="020F0502020204030204" pitchFamily="34" charset="0"/>
                      </a:endParaRPr>
                    </a:p>
                  </a:txBody>
                  <a:tcPr marL="9266" marR="9266" marT="9266" marB="0" anchor="b">
                    <a:solidFill>
                      <a:srgbClr val="0070C0"/>
                    </a:solidFill>
                  </a:tcPr>
                </a:tc>
                <a:tc>
                  <a:txBody>
                    <a:bodyPr/>
                    <a:lstStyle/>
                    <a:p>
                      <a:pPr algn="l" fontAlgn="b"/>
                      <a:endParaRPr lang="fr-FR" sz="1400" b="0" i="0" u="none" strike="noStrike" dirty="0">
                        <a:solidFill>
                          <a:srgbClr val="000000"/>
                        </a:solidFill>
                        <a:effectLst/>
                        <a:highlight>
                          <a:srgbClr val="000080"/>
                        </a:highlight>
                        <a:latin typeface="Calibri" panose="020F0502020204030204" pitchFamily="34" charset="0"/>
                      </a:endParaRPr>
                    </a:p>
                  </a:txBody>
                  <a:tcPr marL="9266" marR="9266" marT="9266" marB="0" anchor="b">
                    <a:solidFill>
                      <a:srgbClr val="0070C0"/>
                    </a:solidFill>
                  </a:tcPr>
                </a:tc>
                <a:extLst>
                  <a:ext uri="{0D108BD9-81ED-4DB2-BD59-A6C34878D82A}">
                    <a16:rowId xmlns:a16="http://schemas.microsoft.com/office/drawing/2014/main" val="3830685287"/>
                  </a:ext>
                </a:extLst>
              </a:tr>
              <a:tr h="471850">
                <a:tc>
                  <a:txBody>
                    <a:bodyPr/>
                    <a:lstStyle/>
                    <a:p>
                      <a:pPr algn="ctr" fontAlgn="ctr"/>
                      <a:r>
                        <a:rPr lang="fr-FR" sz="1400" b="1" u="none" strike="noStrike">
                          <a:effectLst/>
                        </a:rPr>
                        <a:t>Quartiers</a:t>
                      </a:r>
                      <a:endParaRPr lang="fr-FR" sz="1400" b="1" i="0" u="none" strike="noStrike">
                        <a:solidFill>
                          <a:srgbClr val="FFFFFF"/>
                        </a:solidFill>
                        <a:effectLst/>
                        <a:latin typeface="Calibri" panose="020F0502020204030204" pitchFamily="34" charset="0"/>
                      </a:endParaRPr>
                    </a:p>
                  </a:txBody>
                  <a:tcPr marL="9266" marR="9266" marT="9266" marB="0" anchor="ctr"/>
                </a:tc>
                <a:tc>
                  <a:txBody>
                    <a:bodyPr/>
                    <a:lstStyle/>
                    <a:p>
                      <a:pPr algn="ctr" fontAlgn="ctr"/>
                      <a:r>
                        <a:rPr lang="fr-FR" sz="1400" b="1" u="none" strike="noStrike">
                          <a:effectLst/>
                        </a:rPr>
                        <a:t>Population</a:t>
                      </a:r>
                      <a:endParaRPr lang="fr-FR" sz="1400" b="1" i="0" u="none" strike="noStrike">
                        <a:solidFill>
                          <a:srgbClr val="FFFFFF"/>
                        </a:solidFill>
                        <a:effectLst/>
                        <a:latin typeface="Calibri" panose="020F0502020204030204" pitchFamily="34" charset="0"/>
                      </a:endParaRPr>
                    </a:p>
                  </a:txBody>
                  <a:tcPr marL="9266" marR="9266" marT="9266" marB="0" anchor="ctr"/>
                </a:tc>
                <a:tc>
                  <a:txBody>
                    <a:bodyPr/>
                    <a:lstStyle/>
                    <a:p>
                      <a:pPr algn="ctr" fontAlgn="ctr"/>
                      <a:r>
                        <a:rPr lang="fr-FR" sz="1400" b="1" u="none" strike="noStrike" dirty="0">
                          <a:effectLst/>
                        </a:rPr>
                        <a:t>Ménages</a:t>
                      </a:r>
                      <a:endParaRPr lang="fr-FR" sz="1400" b="1" i="0" u="none" strike="noStrike" dirty="0">
                        <a:solidFill>
                          <a:srgbClr val="FFFFFF"/>
                        </a:solidFill>
                        <a:effectLst/>
                        <a:latin typeface="Calibri" panose="020F0502020204030204" pitchFamily="34" charset="0"/>
                      </a:endParaRPr>
                    </a:p>
                  </a:txBody>
                  <a:tcPr marL="9266" marR="9266" marT="9266" marB="0" anchor="ctr"/>
                </a:tc>
                <a:tc>
                  <a:txBody>
                    <a:bodyPr/>
                    <a:lstStyle/>
                    <a:p>
                      <a:pPr algn="ctr" fontAlgn="ctr"/>
                      <a:r>
                        <a:rPr lang="fr-FR" sz="1400" b="1" u="none" strike="noStrike">
                          <a:effectLst/>
                        </a:rPr>
                        <a:t>Femmes</a:t>
                      </a:r>
                      <a:endParaRPr lang="fr-FR" sz="1400" b="1" i="0" u="none" strike="noStrike">
                        <a:solidFill>
                          <a:srgbClr val="FFFFFF"/>
                        </a:solidFill>
                        <a:effectLst/>
                        <a:latin typeface="Calibri" panose="020F0502020204030204" pitchFamily="34" charset="0"/>
                      </a:endParaRPr>
                    </a:p>
                  </a:txBody>
                  <a:tcPr marL="9266" marR="9266" marT="9266" marB="0" anchor="ctr"/>
                </a:tc>
                <a:tc>
                  <a:txBody>
                    <a:bodyPr/>
                    <a:lstStyle/>
                    <a:p>
                      <a:pPr algn="ctr" fontAlgn="ctr"/>
                      <a:r>
                        <a:rPr lang="fr-FR" sz="1400" b="1" u="none" strike="noStrike" dirty="0">
                          <a:effectLst/>
                        </a:rPr>
                        <a:t>Hommes</a:t>
                      </a:r>
                      <a:endParaRPr lang="fr-FR" sz="1400" b="1" i="0" u="none" strike="noStrike" dirty="0">
                        <a:solidFill>
                          <a:srgbClr val="FFFFFF"/>
                        </a:solidFill>
                        <a:effectLst/>
                        <a:latin typeface="Calibri" panose="020F0502020204030204" pitchFamily="34" charset="0"/>
                      </a:endParaRPr>
                    </a:p>
                  </a:txBody>
                  <a:tcPr marL="9266" marR="9266" marT="9266" marB="0" anchor="ctr"/>
                </a:tc>
                <a:extLst>
                  <a:ext uri="{0D108BD9-81ED-4DB2-BD59-A6C34878D82A}">
                    <a16:rowId xmlns:a16="http://schemas.microsoft.com/office/drawing/2014/main" val="243025880"/>
                  </a:ext>
                </a:extLst>
              </a:tr>
              <a:tr h="235926">
                <a:tc>
                  <a:txBody>
                    <a:bodyPr/>
                    <a:lstStyle/>
                    <a:p>
                      <a:pPr algn="l" fontAlgn="b"/>
                      <a:r>
                        <a:rPr lang="fr-FR" sz="1400" u="none" strike="noStrike" dirty="0">
                          <a:effectLst/>
                        </a:rPr>
                        <a:t>Savalou-Aga</a:t>
                      </a:r>
                      <a:endParaRPr lang="fr-FR" sz="1400" b="0" i="0" u="none" strike="noStrike" dirty="0">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14 394</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3 251</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7 244</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6 972</a:t>
                      </a:r>
                      <a:endParaRPr lang="fr-FR" sz="1400" b="0" i="0" u="none" strike="noStrike">
                        <a:solidFill>
                          <a:srgbClr val="000000"/>
                        </a:solidFill>
                        <a:effectLst/>
                        <a:latin typeface="Calibri" panose="020F0502020204030204" pitchFamily="34" charset="0"/>
                      </a:endParaRPr>
                    </a:p>
                  </a:txBody>
                  <a:tcPr marL="9266" marR="9266" marT="9266" marB="0" anchor="b"/>
                </a:tc>
                <a:extLst>
                  <a:ext uri="{0D108BD9-81ED-4DB2-BD59-A6C34878D82A}">
                    <a16:rowId xmlns:a16="http://schemas.microsoft.com/office/drawing/2014/main" val="3070306336"/>
                  </a:ext>
                </a:extLst>
              </a:tr>
              <a:tr h="235926">
                <a:tc>
                  <a:txBody>
                    <a:bodyPr/>
                    <a:lstStyle/>
                    <a:p>
                      <a:pPr algn="l" fontAlgn="b"/>
                      <a:r>
                        <a:rPr lang="fr-FR" sz="1400" u="none" strike="noStrike">
                          <a:effectLst/>
                        </a:rPr>
                        <a:t>Tchetti</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11 897</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2 032</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6 049</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5 848</a:t>
                      </a:r>
                      <a:endParaRPr lang="fr-FR" sz="1400" b="0" i="0" u="none" strike="noStrike">
                        <a:solidFill>
                          <a:srgbClr val="000000"/>
                        </a:solidFill>
                        <a:effectLst/>
                        <a:latin typeface="Calibri" panose="020F0502020204030204" pitchFamily="34" charset="0"/>
                      </a:endParaRPr>
                    </a:p>
                  </a:txBody>
                  <a:tcPr marL="9266" marR="9266" marT="9266" marB="0" anchor="b"/>
                </a:tc>
                <a:extLst>
                  <a:ext uri="{0D108BD9-81ED-4DB2-BD59-A6C34878D82A}">
                    <a16:rowId xmlns:a16="http://schemas.microsoft.com/office/drawing/2014/main" val="1088969529"/>
                  </a:ext>
                </a:extLst>
              </a:tr>
              <a:tr h="235926">
                <a:tc>
                  <a:txBody>
                    <a:bodyPr/>
                    <a:lstStyle/>
                    <a:p>
                      <a:pPr algn="l" fontAlgn="b"/>
                      <a:r>
                        <a:rPr lang="fr-FR" sz="1400" u="none" strike="noStrike">
                          <a:effectLst/>
                        </a:rPr>
                        <a:t>Ottola</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9 024</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1 593</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4 730</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4 294</a:t>
                      </a:r>
                      <a:endParaRPr lang="fr-FR" sz="1400" b="0" i="0" u="none" strike="noStrike">
                        <a:solidFill>
                          <a:srgbClr val="000000"/>
                        </a:solidFill>
                        <a:effectLst/>
                        <a:latin typeface="Calibri" panose="020F0502020204030204" pitchFamily="34" charset="0"/>
                      </a:endParaRPr>
                    </a:p>
                  </a:txBody>
                  <a:tcPr marL="9266" marR="9266" marT="9266" marB="0" anchor="b"/>
                </a:tc>
                <a:extLst>
                  <a:ext uri="{0D108BD9-81ED-4DB2-BD59-A6C34878D82A}">
                    <a16:rowId xmlns:a16="http://schemas.microsoft.com/office/drawing/2014/main" val="1026536174"/>
                  </a:ext>
                </a:extLst>
              </a:tr>
              <a:tr h="235926">
                <a:tc>
                  <a:txBody>
                    <a:bodyPr/>
                    <a:lstStyle/>
                    <a:p>
                      <a:pPr algn="l" fontAlgn="b"/>
                      <a:r>
                        <a:rPr lang="fr-FR" sz="1400" u="none" strike="noStrike" dirty="0" err="1">
                          <a:effectLst/>
                        </a:rPr>
                        <a:t>Ouesse</a:t>
                      </a:r>
                      <a:endParaRPr lang="fr-FR" sz="1400" b="0" i="0" u="none" strike="noStrike" dirty="0">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9 096</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1 928</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4 583</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4 513</a:t>
                      </a:r>
                      <a:endParaRPr lang="fr-FR" sz="1400" b="0" i="0" u="none" strike="noStrike">
                        <a:solidFill>
                          <a:srgbClr val="000000"/>
                        </a:solidFill>
                        <a:effectLst/>
                        <a:latin typeface="Calibri" panose="020F0502020204030204" pitchFamily="34" charset="0"/>
                      </a:endParaRPr>
                    </a:p>
                  </a:txBody>
                  <a:tcPr marL="9266" marR="9266" marT="9266" marB="0" anchor="b"/>
                </a:tc>
                <a:extLst>
                  <a:ext uri="{0D108BD9-81ED-4DB2-BD59-A6C34878D82A}">
                    <a16:rowId xmlns:a16="http://schemas.microsoft.com/office/drawing/2014/main" val="1467435298"/>
                  </a:ext>
                </a:extLst>
              </a:tr>
              <a:tr h="235926">
                <a:tc>
                  <a:txBody>
                    <a:bodyPr/>
                    <a:lstStyle/>
                    <a:p>
                      <a:pPr algn="l" fontAlgn="b"/>
                      <a:r>
                        <a:rPr lang="fr-FR" sz="1400" u="none" strike="noStrike">
                          <a:effectLst/>
                        </a:rPr>
                        <a:t>Monkpa</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3 270</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794</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1 760</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1 510</a:t>
                      </a:r>
                      <a:endParaRPr lang="fr-FR" sz="1400" b="0" i="0" u="none" strike="noStrike">
                        <a:solidFill>
                          <a:srgbClr val="000000"/>
                        </a:solidFill>
                        <a:effectLst/>
                        <a:latin typeface="Calibri" panose="020F0502020204030204" pitchFamily="34" charset="0"/>
                      </a:endParaRPr>
                    </a:p>
                  </a:txBody>
                  <a:tcPr marL="9266" marR="9266" marT="9266" marB="0" anchor="b"/>
                </a:tc>
                <a:extLst>
                  <a:ext uri="{0D108BD9-81ED-4DB2-BD59-A6C34878D82A}">
                    <a16:rowId xmlns:a16="http://schemas.microsoft.com/office/drawing/2014/main" val="2649662009"/>
                  </a:ext>
                </a:extLst>
              </a:tr>
              <a:tr h="235926">
                <a:tc>
                  <a:txBody>
                    <a:bodyPr/>
                    <a:lstStyle/>
                    <a:p>
                      <a:pPr algn="l" fontAlgn="b"/>
                      <a:r>
                        <a:rPr lang="fr-FR" sz="1400" u="none" strike="noStrike">
                          <a:effectLst/>
                        </a:rPr>
                        <a:t>Logozohoue</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dirty="0">
                          <a:effectLst/>
                        </a:rPr>
                        <a:t>4 435</a:t>
                      </a:r>
                      <a:endParaRPr lang="fr-FR" sz="1400" b="0" i="0" u="none" strike="noStrike" dirty="0">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dirty="0">
                          <a:effectLst/>
                        </a:rPr>
                        <a:t>1 072</a:t>
                      </a:r>
                      <a:endParaRPr lang="fr-FR" sz="1400" b="0" i="0" u="none" strike="noStrike" dirty="0">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2 243</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2 192</a:t>
                      </a:r>
                      <a:endParaRPr lang="fr-FR" sz="1400" b="0" i="0" u="none" strike="noStrike">
                        <a:solidFill>
                          <a:srgbClr val="000000"/>
                        </a:solidFill>
                        <a:effectLst/>
                        <a:latin typeface="Calibri" panose="020F0502020204030204" pitchFamily="34" charset="0"/>
                      </a:endParaRPr>
                    </a:p>
                  </a:txBody>
                  <a:tcPr marL="9266" marR="9266" marT="9266" marB="0" anchor="b"/>
                </a:tc>
                <a:extLst>
                  <a:ext uri="{0D108BD9-81ED-4DB2-BD59-A6C34878D82A}">
                    <a16:rowId xmlns:a16="http://schemas.microsoft.com/office/drawing/2014/main" val="807112322"/>
                  </a:ext>
                </a:extLst>
              </a:tr>
              <a:tr h="235926">
                <a:tc>
                  <a:txBody>
                    <a:bodyPr/>
                    <a:lstStyle/>
                    <a:p>
                      <a:pPr algn="l" fontAlgn="b"/>
                      <a:r>
                        <a:rPr lang="fr-FR" sz="1400" u="none" strike="noStrike">
                          <a:effectLst/>
                        </a:rPr>
                        <a:t>Lema</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9 666</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1 664</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4 809</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4 857</a:t>
                      </a:r>
                      <a:endParaRPr lang="fr-FR" sz="1400" b="0" i="0" u="none" strike="noStrike">
                        <a:solidFill>
                          <a:srgbClr val="000000"/>
                        </a:solidFill>
                        <a:effectLst/>
                        <a:latin typeface="Calibri" panose="020F0502020204030204" pitchFamily="34" charset="0"/>
                      </a:endParaRPr>
                    </a:p>
                  </a:txBody>
                  <a:tcPr marL="9266" marR="9266" marT="9266" marB="0" anchor="b"/>
                </a:tc>
                <a:extLst>
                  <a:ext uri="{0D108BD9-81ED-4DB2-BD59-A6C34878D82A}">
                    <a16:rowId xmlns:a16="http://schemas.microsoft.com/office/drawing/2014/main" val="3004487191"/>
                  </a:ext>
                </a:extLst>
              </a:tr>
              <a:tr h="235926">
                <a:tc>
                  <a:txBody>
                    <a:bodyPr/>
                    <a:lstStyle/>
                    <a:p>
                      <a:pPr algn="l" fontAlgn="b"/>
                      <a:r>
                        <a:rPr lang="fr-FR" sz="1400" u="none" strike="noStrike">
                          <a:effectLst/>
                        </a:rPr>
                        <a:t>Kpataba</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11 866</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2 314</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6 145</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5 721</a:t>
                      </a:r>
                      <a:endParaRPr lang="fr-FR" sz="1400" b="0" i="0" u="none" strike="noStrike">
                        <a:solidFill>
                          <a:srgbClr val="000000"/>
                        </a:solidFill>
                        <a:effectLst/>
                        <a:latin typeface="Calibri" panose="020F0502020204030204" pitchFamily="34" charset="0"/>
                      </a:endParaRPr>
                    </a:p>
                  </a:txBody>
                  <a:tcPr marL="9266" marR="9266" marT="9266" marB="0" anchor="b"/>
                </a:tc>
                <a:extLst>
                  <a:ext uri="{0D108BD9-81ED-4DB2-BD59-A6C34878D82A}">
                    <a16:rowId xmlns:a16="http://schemas.microsoft.com/office/drawing/2014/main" val="1171262064"/>
                  </a:ext>
                </a:extLst>
              </a:tr>
              <a:tr h="235926">
                <a:tc>
                  <a:txBody>
                    <a:bodyPr/>
                    <a:lstStyle/>
                    <a:p>
                      <a:pPr algn="l" fontAlgn="b"/>
                      <a:r>
                        <a:rPr lang="fr-FR" sz="1400" u="none" strike="noStrike">
                          <a:effectLst/>
                        </a:rPr>
                        <a:t>Lahotan</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7 455</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dirty="0">
                          <a:effectLst/>
                        </a:rPr>
                        <a:t>1 290</a:t>
                      </a:r>
                      <a:endParaRPr lang="fr-FR" sz="1400" b="0" i="0" u="none" strike="noStrike" dirty="0">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3 849</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3 606</a:t>
                      </a:r>
                      <a:endParaRPr lang="fr-FR" sz="1400" b="0" i="0" u="none" strike="noStrike">
                        <a:solidFill>
                          <a:srgbClr val="000000"/>
                        </a:solidFill>
                        <a:effectLst/>
                        <a:latin typeface="Calibri" panose="020F0502020204030204" pitchFamily="34" charset="0"/>
                      </a:endParaRPr>
                    </a:p>
                  </a:txBody>
                  <a:tcPr marL="9266" marR="9266" marT="9266" marB="0" anchor="b"/>
                </a:tc>
                <a:extLst>
                  <a:ext uri="{0D108BD9-81ED-4DB2-BD59-A6C34878D82A}">
                    <a16:rowId xmlns:a16="http://schemas.microsoft.com/office/drawing/2014/main" val="1902840284"/>
                  </a:ext>
                </a:extLst>
              </a:tr>
              <a:tr h="235926">
                <a:tc>
                  <a:txBody>
                    <a:bodyPr/>
                    <a:lstStyle/>
                    <a:p>
                      <a:pPr algn="l" fontAlgn="b"/>
                      <a:r>
                        <a:rPr lang="fr-FR" sz="1400" u="none" strike="noStrike">
                          <a:effectLst/>
                        </a:rPr>
                        <a:t>Gobada</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dirty="0">
                          <a:effectLst/>
                        </a:rPr>
                        <a:t>6 092</a:t>
                      </a:r>
                      <a:endParaRPr lang="fr-FR" sz="1400" b="0" i="0" u="none" strike="noStrike" dirty="0">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1 203</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3 218</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2 874</a:t>
                      </a:r>
                      <a:endParaRPr lang="fr-FR" sz="1400" b="0" i="0" u="none" strike="noStrike">
                        <a:solidFill>
                          <a:srgbClr val="000000"/>
                        </a:solidFill>
                        <a:effectLst/>
                        <a:latin typeface="Calibri" panose="020F0502020204030204" pitchFamily="34" charset="0"/>
                      </a:endParaRPr>
                    </a:p>
                  </a:txBody>
                  <a:tcPr marL="9266" marR="9266" marT="9266" marB="0" anchor="b"/>
                </a:tc>
                <a:extLst>
                  <a:ext uri="{0D108BD9-81ED-4DB2-BD59-A6C34878D82A}">
                    <a16:rowId xmlns:a16="http://schemas.microsoft.com/office/drawing/2014/main" val="2187735909"/>
                  </a:ext>
                </a:extLst>
              </a:tr>
              <a:tr h="235926">
                <a:tc>
                  <a:txBody>
                    <a:bodyPr/>
                    <a:lstStyle/>
                    <a:p>
                      <a:pPr algn="l" fontAlgn="b"/>
                      <a:r>
                        <a:rPr lang="fr-FR" sz="1400" u="none" strike="noStrike">
                          <a:effectLst/>
                        </a:rPr>
                        <a:t>Doume</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24 561</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3 892</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12 591</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11 970</a:t>
                      </a:r>
                      <a:endParaRPr lang="fr-FR" sz="1400" b="0" i="0" u="none" strike="noStrike">
                        <a:solidFill>
                          <a:srgbClr val="000000"/>
                        </a:solidFill>
                        <a:effectLst/>
                        <a:latin typeface="Calibri" panose="020F0502020204030204" pitchFamily="34" charset="0"/>
                      </a:endParaRPr>
                    </a:p>
                  </a:txBody>
                  <a:tcPr marL="9266" marR="9266" marT="9266" marB="0" anchor="b"/>
                </a:tc>
                <a:extLst>
                  <a:ext uri="{0D108BD9-81ED-4DB2-BD59-A6C34878D82A}">
                    <a16:rowId xmlns:a16="http://schemas.microsoft.com/office/drawing/2014/main" val="3564170510"/>
                  </a:ext>
                </a:extLst>
              </a:tr>
              <a:tr h="235926">
                <a:tc>
                  <a:txBody>
                    <a:bodyPr/>
                    <a:lstStyle/>
                    <a:p>
                      <a:pPr algn="l" fontAlgn="b"/>
                      <a:r>
                        <a:rPr lang="fr-FR" sz="1400" u="none" strike="noStrike">
                          <a:effectLst/>
                        </a:rPr>
                        <a:t>Djaloukou</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9 025</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1 566</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4 557</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4 468</a:t>
                      </a:r>
                      <a:endParaRPr lang="fr-FR" sz="1400" b="0" i="0" u="none" strike="noStrike">
                        <a:solidFill>
                          <a:srgbClr val="000000"/>
                        </a:solidFill>
                        <a:effectLst/>
                        <a:latin typeface="Calibri" panose="020F0502020204030204" pitchFamily="34" charset="0"/>
                      </a:endParaRPr>
                    </a:p>
                  </a:txBody>
                  <a:tcPr marL="9266" marR="9266" marT="9266" marB="0" anchor="b"/>
                </a:tc>
                <a:extLst>
                  <a:ext uri="{0D108BD9-81ED-4DB2-BD59-A6C34878D82A}">
                    <a16:rowId xmlns:a16="http://schemas.microsoft.com/office/drawing/2014/main" val="2365607055"/>
                  </a:ext>
                </a:extLst>
              </a:tr>
              <a:tr h="314945">
                <a:tc>
                  <a:txBody>
                    <a:bodyPr/>
                    <a:lstStyle/>
                    <a:p>
                      <a:pPr algn="l" fontAlgn="b"/>
                      <a:r>
                        <a:rPr lang="fr-FR" sz="1400" u="none" strike="noStrike" dirty="0">
                          <a:effectLst/>
                        </a:rPr>
                        <a:t>Savalou-</a:t>
                      </a:r>
                      <a:r>
                        <a:rPr lang="fr-FR" sz="1400" u="none" strike="noStrike" dirty="0" err="1">
                          <a:effectLst/>
                        </a:rPr>
                        <a:t>Agbado</a:t>
                      </a:r>
                      <a:r>
                        <a:rPr lang="fr-FR" sz="1400" u="none" strike="noStrike" dirty="0">
                          <a:effectLst/>
                        </a:rPr>
                        <a:t> </a:t>
                      </a:r>
                      <a:r>
                        <a:rPr lang="fr-FR" sz="1000" u="none" strike="noStrike" dirty="0">
                          <a:effectLst/>
                        </a:rPr>
                        <a:t>(dont quartier </a:t>
                      </a:r>
                      <a:r>
                        <a:rPr lang="fr-FR" sz="1000" u="none" strike="noStrike" dirty="0" err="1">
                          <a:effectLst/>
                        </a:rPr>
                        <a:t>Gbaffo-Houegbo</a:t>
                      </a:r>
                      <a:r>
                        <a:rPr lang="fr-FR" sz="1000" u="none" strike="noStrike" dirty="0">
                          <a:effectLst/>
                        </a:rPr>
                        <a:t>)</a:t>
                      </a:r>
                      <a:endParaRPr lang="fr-FR" sz="1400" b="0" i="0" u="none" strike="noStrike" dirty="0">
                        <a:solidFill>
                          <a:srgbClr val="000000"/>
                        </a:solidFill>
                        <a:effectLst/>
                        <a:latin typeface="Calibri" panose="020F0502020204030204" pitchFamily="34" charset="0"/>
                      </a:endParaRPr>
                    </a:p>
                  </a:txBody>
                  <a:tcPr marL="9266" marR="9266" marT="9266" marB="0" anchor="b">
                    <a:solidFill>
                      <a:srgbClr val="F6CE92"/>
                    </a:solidFill>
                  </a:tcPr>
                </a:tc>
                <a:tc>
                  <a:txBody>
                    <a:bodyPr/>
                    <a:lstStyle/>
                    <a:p>
                      <a:pPr algn="r" fontAlgn="b"/>
                      <a:r>
                        <a:rPr lang="fr-FR" sz="1400" u="none" strike="noStrike" dirty="0">
                          <a:effectLst/>
                        </a:rPr>
                        <a:t>13 421</a:t>
                      </a:r>
                      <a:endParaRPr lang="fr-FR" sz="1400" b="0" i="0" u="none" strike="noStrike" dirty="0">
                        <a:solidFill>
                          <a:srgbClr val="000000"/>
                        </a:solidFill>
                        <a:effectLst/>
                        <a:latin typeface="Calibri" panose="020F0502020204030204" pitchFamily="34" charset="0"/>
                      </a:endParaRPr>
                    </a:p>
                  </a:txBody>
                  <a:tcPr marL="9266" marR="9266" marT="9266" marB="0" anchor="b">
                    <a:solidFill>
                      <a:srgbClr val="F6CE92"/>
                    </a:solidFill>
                  </a:tcPr>
                </a:tc>
                <a:tc>
                  <a:txBody>
                    <a:bodyPr/>
                    <a:lstStyle/>
                    <a:p>
                      <a:pPr algn="r" fontAlgn="b"/>
                      <a:r>
                        <a:rPr lang="fr-FR" sz="1400" u="none" strike="noStrike">
                          <a:effectLst/>
                        </a:rPr>
                        <a:t>1 566</a:t>
                      </a:r>
                      <a:endParaRPr lang="fr-FR" sz="1400" b="0" i="0" u="none" strike="noStrike">
                        <a:solidFill>
                          <a:srgbClr val="000000"/>
                        </a:solidFill>
                        <a:effectLst/>
                        <a:latin typeface="Calibri" panose="020F0502020204030204" pitchFamily="34" charset="0"/>
                      </a:endParaRPr>
                    </a:p>
                  </a:txBody>
                  <a:tcPr marL="9266" marR="9266" marT="9266" marB="0" anchor="b">
                    <a:solidFill>
                      <a:srgbClr val="F6CE92"/>
                    </a:solidFill>
                  </a:tcPr>
                </a:tc>
                <a:tc>
                  <a:txBody>
                    <a:bodyPr/>
                    <a:lstStyle/>
                    <a:p>
                      <a:pPr algn="r" fontAlgn="b"/>
                      <a:r>
                        <a:rPr lang="fr-FR" sz="1400" u="none" strike="noStrike">
                          <a:effectLst/>
                        </a:rPr>
                        <a:t>6 894</a:t>
                      </a:r>
                      <a:endParaRPr lang="fr-FR" sz="1400" b="0" i="0" u="none" strike="noStrike">
                        <a:solidFill>
                          <a:srgbClr val="000000"/>
                        </a:solidFill>
                        <a:effectLst/>
                        <a:latin typeface="Calibri" panose="020F0502020204030204" pitchFamily="34" charset="0"/>
                      </a:endParaRPr>
                    </a:p>
                  </a:txBody>
                  <a:tcPr marL="9266" marR="9266" marT="9266" marB="0" anchor="b">
                    <a:solidFill>
                      <a:srgbClr val="F6CE92"/>
                    </a:solidFill>
                  </a:tcPr>
                </a:tc>
                <a:tc>
                  <a:txBody>
                    <a:bodyPr/>
                    <a:lstStyle/>
                    <a:p>
                      <a:pPr algn="r" fontAlgn="b"/>
                      <a:r>
                        <a:rPr lang="fr-FR" sz="1400" u="none" strike="noStrike" dirty="0">
                          <a:effectLst/>
                        </a:rPr>
                        <a:t>6 527</a:t>
                      </a:r>
                      <a:endParaRPr lang="fr-FR" sz="1400" b="0" i="0" u="none" strike="noStrike" dirty="0">
                        <a:solidFill>
                          <a:srgbClr val="000000"/>
                        </a:solidFill>
                        <a:effectLst/>
                        <a:latin typeface="Calibri" panose="020F0502020204030204" pitchFamily="34" charset="0"/>
                      </a:endParaRPr>
                    </a:p>
                  </a:txBody>
                  <a:tcPr marL="9266" marR="9266" marT="9266" marB="0" anchor="b">
                    <a:solidFill>
                      <a:srgbClr val="F6CE92"/>
                    </a:solidFill>
                  </a:tcPr>
                </a:tc>
                <a:extLst>
                  <a:ext uri="{0D108BD9-81ED-4DB2-BD59-A6C34878D82A}">
                    <a16:rowId xmlns:a16="http://schemas.microsoft.com/office/drawing/2014/main" val="4208284489"/>
                  </a:ext>
                </a:extLst>
              </a:tr>
              <a:tr h="235926">
                <a:tc>
                  <a:txBody>
                    <a:bodyPr/>
                    <a:lstStyle/>
                    <a:p>
                      <a:pPr algn="l" fontAlgn="b"/>
                      <a:r>
                        <a:rPr lang="fr-FR" sz="1400" u="none" strike="noStrike">
                          <a:effectLst/>
                        </a:rPr>
                        <a:t>Savalou-Attake</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10 347</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3 297</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5 410</a:t>
                      </a:r>
                      <a:endParaRPr lang="fr-FR" sz="1400" b="0"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u="none" strike="noStrike">
                          <a:effectLst/>
                        </a:rPr>
                        <a:t>4 937</a:t>
                      </a:r>
                      <a:endParaRPr lang="fr-FR" sz="1400" b="0" i="0" u="none" strike="noStrike">
                        <a:solidFill>
                          <a:srgbClr val="000000"/>
                        </a:solidFill>
                        <a:effectLst/>
                        <a:latin typeface="Calibri" panose="020F0502020204030204" pitchFamily="34" charset="0"/>
                      </a:endParaRPr>
                    </a:p>
                  </a:txBody>
                  <a:tcPr marL="9266" marR="9266" marT="9266" marB="0" anchor="b"/>
                </a:tc>
                <a:extLst>
                  <a:ext uri="{0D108BD9-81ED-4DB2-BD59-A6C34878D82A}">
                    <a16:rowId xmlns:a16="http://schemas.microsoft.com/office/drawing/2014/main" val="2792159225"/>
                  </a:ext>
                </a:extLst>
              </a:tr>
              <a:tr h="235926">
                <a:tc>
                  <a:txBody>
                    <a:bodyPr/>
                    <a:lstStyle/>
                    <a:p>
                      <a:pPr algn="l" fontAlgn="b"/>
                      <a:r>
                        <a:rPr lang="fr-FR" sz="1400" b="1" u="none" strike="noStrike">
                          <a:effectLst/>
                        </a:rPr>
                        <a:t>Communue</a:t>
                      </a:r>
                      <a:endParaRPr lang="fr-FR" sz="1400" b="1"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b="1" u="none" strike="noStrike">
                          <a:effectLst/>
                        </a:rPr>
                        <a:t>144 549</a:t>
                      </a:r>
                      <a:endParaRPr lang="fr-FR" sz="1400" b="1"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b="1" u="none" strike="noStrike">
                          <a:effectLst/>
                        </a:rPr>
                        <a:t>27 462</a:t>
                      </a:r>
                      <a:endParaRPr lang="fr-FR" sz="1400" b="1"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b="1" u="none" strike="noStrike">
                          <a:effectLst/>
                        </a:rPr>
                        <a:t>74 082</a:t>
                      </a:r>
                      <a:endParaRPr lang="fr-FR" sz="1400" b="1" i="0" u="none" strike="noStrike">
                        <a:solidFill>
                          <a:srgbClr val="000000"/>
                        </a:solidFill>
                        <a:effectLst/>
                        <a:latin typeface="Calibri" panose="020F0502020204030204" pitchFamily="34" charset="0"/>
                      </a:endParaRPr>
                    </a:p>
                  </a:txBody>
                  <a:tcPr marL="9266" marR="9266" marT="9266" marB="0" anchor="b"/>
                </a:tc>
                <a:tc>
                  <a:txBody>
                    <a:bodyPr/>
                    <a:lstStyle/>
                    <a:p>
                      <a:pPr algn="r" fontAlgn="b"/>
                      <a:r>
                        <a:rPr lang="fr-FR" sz="1400" b="1" u="none" strike="noStrike" dirty="0">
                          <a:effectLst/>
                        </a:rPr>
                        <a:t>70 289</a:t>
                      </a:r>
                      <a:endParaRPr lang="fr-FR" sz="1400" b="1" i="0" u="none" strike="noStrike" dirty="0">
                        <a:solidFill>
                          <a:srgbClr val="000000"/>
                        </a:solidFill>
                        <a:effectLst/>
                        <a:latin typeface="Calibri" panose="020F0502020204030204" pitchFamily="34" charset="0"/>
                      </a:endParaRPr>
                    </a:p>
                  </a:txBody>
                  <a:tcPr marL="9266" marR="9266" marT="9266" marB="0" anchor="b"/>
                </a:tc>
                <a:extLst>
                  <a:ext uri="{0D108BD9-81ED-4DB2-BD59-A6C34878D82A}">
                    <a16:rowId xmlns:a16="http://schemas.microsoft.com/office/drawing/2014/main" val="1984645093"/>
                  </a:ext>
                </a:extLst>
              </a:tr>
              <a:tr h="237370">
                <a:tc>
                  <a:txBody>
                    <a:bodyPr/>
                    <a:lstStyle/>
                    <a:p>
                      <a:pPr algn="l" fontAlgn="ctr"/>
                      <a:r>
                        <a:rPr lang="fr-FR" sz="1100" i="1" u="none" strike="noStrike" dirty="0">
                          <a:effectLst/>
                        </a:rPr>
                        <a:t>source INSEA 2013</a:t>
                      </a:r>
                      <a:endParaRPr lang="fr-FR" sz="1100" b="0" i="1" u="none" strike="noStrike" dirty="0">
                        <a:solidFill>
                          <a:srgbClr val="000000"/>
                        </a:solidFill>
                        <a:effectLst/>
                        <a:latin typeface="Calibri" panose="020F0502020204030204" pitchFamily="34" charset="0"/>
                      </a:endParaRPr>
                    </a:p>
                  </a:txBody>
                  <a:tcPr marL="9266" marR="9266" marT="9266" marB="0" anchor="ctr"/>
                </a:tc>
                <a:tc gridSpan="4">
                  <a:txBody>
                    <a:bodyPr/>
                    <a:lstStyle/>
                    <a:p>
                      <a:pPr algn="l" rtl="0" fontAlgn="ctr"/>
                      <a:endParaRPr lang="fr-FR" sz="1100" b="0" i="0" u="none" strike="noStrike" dirty="0">
                        <a:solidFill>
                          <a:srgbClr val="0070C0"/>
                        </a:solidFill>
                        <a:effectLst/>
                        <a:latin typeface="Calibri" panose="020F0502020204030204" pitchFamily="34" charset="0"/>
                      </a:endParaRPr>
                    </a:p>
                  </a:txBody>
                  <a:tcPr marL="9266" marR="9266" marT="9266" marB="0" anchor="ct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803195053"/>
                  </a:ext>
                </a:extLst>
              </a:tr>
            </a:tbl>
          </a:graphicData>
        </a:graphic>
      </p:graphicFrame>
      <p:pic>
        <p:nvPicPr>
          <p:cNvPr id="3074" name="Picture 2" descr="REPUBLIQUE DU BENIN &amp;&amp;&amp;&amp;&amp;&amp;&amp;&amp;&amp;&amp; MINISTERE DU PLAN ET DU DEVELOPPEMENT  &amp;&amp;&amp;&amp;&amp;&amp;&amp;&amp;&amp;&amp; - PDF Téléchargement Gratuit">
            <a:extLst>
              <a:ext uri="{FF2B5EF4-FFF2-40B4-BE49-F238E27FC236}">
                <a16:creationId xmlns:a16="http://schemas.microsoft.com/office/drawing/2014/main" id="{4E879DCF-1678-41F7-BFB7-A4C8FDE7EA62}"/>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854015" y="599193"/>
            <a:ext cx="3783225" cy="4896204"/>
          </a:xfrm>
          <a:prstGeom prst="rect">
            <a:avLst/>
          </a:prstGeom>
          <a:noFill/>
          <a:extLst>
            <a:ext uri="{909E8E84-426E-40DD-AFC4-6F175D3DCCD1}">
              <a14:hiddenFill xmlns:a14="http://schemas.microsoft.com/office/drawing/2010/main">
                <a:solidFill>
                  <a:srgbClr val="FFFFFF"/>
                </a:solidFill>
              </a14:hiddenFill>
            </a:ext>
          </a:extLst>
        </p:spPr>
      </p:pic>
      <p:sp>
        <p:nvSpPr>
          <p:cNvPr id="39" name="TextBox 38">
            <a:extLst>
              <a:ext uri="{FF2B5EF4-FFF2-40B4-BE49-F238E27FC236}">
                <a16:creationId xmlns:a16="http://schemas.microsoft.com/office/drawing/2014/main" id="{E32FCAA0-2368-487D-ABEF-DD0EB5F6A6F1}"/>
              </a:ext>
            </a:extLst>
          </p:cNvPr>
          <p:cNvSpPr txBox="1"/>
          <p:nvPr/>
        </p:nvSpPr>
        <p:spPr>
          <a:xfrm>
            <a:off x="645951" y="214893"/>
            <a:ext cx="9364321"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Emplacement des prochaines toilettes</a:t>
            </a:r>
          </a:p>
        </p:txBody>
      </p:sp>
      <p:sp>
        <p:nvSpPr>
          <p:cNvPr id="41" name="Slide Number Placeholder 10">
            <a:extLst>
              <a:ext uri="{FF2B5EF4-FFF2-40B4-BE49-F238E27FC236}">
                <a16:creationId xmlns:a16="http://schemas.microsoft.com/office/drawing/2014/main" id="{911A4D4B-2713-4A1C-8408-7B3DD52E9DF1}"/>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20</a:t>
            </a:fld>
            <a:r>
              <a:rPr lang="fr-FR" dirty="0"/>
              <a:t>/20</a:t>
            </a:r>
          </a:p>
        </p:txBody>
      </p:sp>
      <p:sp>
        <p:nvSpPr>
          <p:cNvPr id="15" name="Footer Placeholder 1">
            <a:extLst>
              <a:ext uri="{FF2B5EF4-FFF2-40B4-BE49-F238E27FC236}">
                <a16:creationId xmlns:a16="http://schemas.microsoft.com/office/drawing/2014/main" id="{24C724C5-8465-4392-8300-702F266E1A70}"/>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2768756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F708BAC-99B2-4CBA-8403-98609A106339}"/>
              </a:ext>
            </a:extLst>
          </p:cNvPr>
          <p:cNvSpPr/>
          <p:nvPr/>
        </p:nvSpPr>
        <p:spPr>
          <a:xfrm>
            <a:off x="645952" y="635840"/>
            <a:ext cx="6572994" cy="5422396"/>
          </a:xfrm>
          <a:prstGeom prst="rect">
            <a:avLst/>
          </a:prstGeom>
          <a:solidFill>
            <a:schemeClr val="accent1">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a:xfrm>
            <a:off x="7729829" y="6385925"/>
            <a:ext cx="2743200" cy="365125"/>
          </a:xfrm>
        </p:spPr>
        <p:txBody>
          <a:bodyPr/>
          <a:lstStyle/>
          <a:p>
            <a:fld id="{34743335-DC86-48EC-80B6-02F86211D56A}" type="slidenum">
              <a:rPr lang="fr-FR" smtClean="0"/>
              <a:t>3</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a:extLst>
              <a:ext uri="{28A0092B-C50C-407E-A947-70E740481C1C}">
                <a14:useLocalDpi xmlns:a14="http://schemas.microsoft.com/office/drawing/2010/main" val="0"/>
              </a:ext>
            </a:extLst>
          </a:blip>
          <a:srcRect t="1245" r="1265" b="1395"/>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a:ln>
            <a:solidFill>
              <a:srgbClr val="EB9D47"/>
            </a:solidFill>
          </a:ln>
        </p:spPr>
        <p:style>
          <a:lnRef idx="3">
            <a:schemeClr val="accent2"/>
          </a:lnRef>
          <a:fillRef idx="0">
            <a:schemeClr val="accent2"/>
          </a:fillRef>
          <a:effectRef idx="2">
            <a:schemeClr val="accent2"/>
          </a:effectRef>
          <a:fontRef idx="minor">
            <a:schemeClr val="tx1"/>
          </a:fontRef>
        </p:style>
      </p:cxnSp>
      <p:sp>
        <p:nvSpPr>
          <p:cNvPr id="10" name="TextBox 9">
            <a:extLst>
              <a:ext uri="{FF2B5EF4-FFF2-40B4-BE49-F238E27FC236}">
                <a16:creationId xmlns:a16="http://schemas.microsoft.com/office/drawing/2014/main" id="{B936FDB9-C3AD-4143-A239-7379DB0BF0D2}"/>
              </a:ext>
            </a:extLst>
          </p:cNvPr>
          <p:cNvSpPr txBox="1"/>
          <p:nvPr/>
        </p:nvSpPr>
        <p:spPr>
          <a:xfrm>
            <a:off x="639639" y="693160"/>
            <a:ext cx="6572995" cy="5339923"/>
          </a:xfrm>
          <a:prstGeom prst="rect">
            <a:avLst/>
          </a:prstGeom>
          <a:noFill/>
        </p:spPr>
        <p:txBody>
          <a:bodyPr wrap="square" rtlCol="0">
            <a:spAutoFit/>
          </a:bodyPr>
          <a:lstStyle/>
          <a:p>
            <a:pPr algn="just"/>
            <a:r>
              <a:rPr lang="fr-FR" sz="2000" b="1" dirty="0"/>
              <a:t>40% de la population mondiale</a:t>
            </a:r>
            <a:r>
              <a:rPr lang="fr-FR" dirty="0"/>
              <a:t>, soit 2,6 milliards de personnes, n’ont pas n’a pas accès à des toilettes salubres leur permettant de gérer les déchets humains en toute sécurité.</a:t>
            </a:r>
          </a:p>
          <a:p>
            <a:pPr algn="just"/>
            <a:endParaRPr lang="fr-FR" sz="900" dirty="0"/>
          </a:p>
          <a:p>
            <a:pPr algn="just"/>
            <a:r>
              <a:rPr lang="fr-FR" sz="2000" b="1" dirty="0"/>
              <a:t>Les toilettes sauvent des vies ! </a:t>
            </a:r>
            <a:r>
              <a:rPr lang="fr-FR" dirty="0"/>
              <a:t>Sans toilettes, les maladies mortelles se propagent rapidement : choléra, diarrhée, paludisme et diphtérie. Plus de 750 enfants de moins de 5 ans meurent chaque jour en raison d’une diarrhée provoquée par une eau insalubre, un manque d’assainissement et une mauvaise hygiène.</a:t>
            </a:r>
          </a:p>
          <a:p>
            <a:pPr algn="just"/>
            <a:endParaRPr lang="fr-FR" sz="900" dirty="0"/>
          </a:p>
          <a:p>
            <a:pPr algn="just"/>
            <a:r>
              <a:rPr lang="fr-FR" sz="2000" b="1" dirty="0"/>
              <a:t>L’eau, un enjeu planétaire : </a:t>
            </a:r>
          </a:p>
          <a:p>
            <a:pPr algn="just"/>
            <a:r>
              <a:rPr lang="fr-FR" dirty="0"/>
              <a:t>Les toilettes sèches n’utilisent, par définition, pas d’eau et contribuent à ne pas souiller les rivières et nappes phréatiques du fait des déjections humaines.</a:t>
            </a:r>
          </a:p>
          <a:p>
            <a:pPr algn="just"/>
            <a:endParaRPr lang="fr-FR" sz="900" dirty="0"/>
          </a:p>
          <a:p>
            <a:pPr algn="just"/>
            <a:r>
              <a:rPr lang="fr-FR" dirty="0"/>
              <a:t>L’enjeu de ce projet est aussi de préserver les sols. La terre, dans cette région agricole, connaît une baisse de fertilité croissante en raison de l’usage d’engrais chimiques qui contaminent l’eau et détruisent les nappes phréatiques. Assainir et valoriser les déchets organiques en </a:t>
            </a:r>
            <a:r>
              <a:rPr lang="fr-FR" sz="2000" b="1" dirty="0"/>
              <a:t>fertilisants agricoles naturels </a:t>
            </a:r>
            <a:r>
              <a:rPr lang="fr-FR" dirty="0"/>
              <a:t>est une solution.</a:t>
            </a:r>
          </a:p>
        </p:txBody>
      </p:sp>
      <p:pic>
        <p:nvPicPr>
          <p:cNvPr id="12" name="Picture 11">
            <a:extLst>
              <a:ext uri="{FF2B5EF4-FFF2-40B4-BE49-F238E27FC236}">
                <a16:creationId xmlns:a16="http://schemas.microsoft.com/office/drawing/2014/main" id="{7C3EC466-4103-4687-BCE6-32293324E7F0}"/>
              </a:ext>
            </a:extLst>
          </p:cNvPr>
          <p:cNvPicPr>
            <a:picLocks noChangeAspect="1"/>
          </p:cNvPicPr>
          <p:nvPr/>
        </p:nvPicPr>
        <p:blipFill>
          <a:blip r:embed="rId6"/>
          <a:stretch>
            <a:fillRect/>
          </a:stretch>
        </p:blipFill>
        <p:spPr>
          <a:xfrm>
            <a:off x="7684106" y="422313"/>
            <a:ext cx="3841669" cy="2522234"/>
          </a:xfrm>
          <a:prstGeom prst="rect">
            <a:avLst/>
          </a:prstGeom>
        </p:spPr>
      </p:pic>
      <p:pic>
        <p:nvPicPr>
          <p:cNvPr id="14" name="Picture 13">
            <a:extLst>
              <a:ext uri="{FF2B5EF4-FFF2-40B4-BE49-F238E27FC236}">
                <a16:creationId xmlns:a16="http://schemas.microsoft.com/office/drawing/2014/main" id="{7C58A5EC-AD22-4230-AE58-B4F117505EB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684106" y="3126353"/>
            <a:ext cx="3841669" cy="2732179"/>
          </a:xfrm>
          <a:prstGeom prst="rect">
            <a:avLst/>
          </a:prstGeom>
        </p:spPr>
      </p:pic>
      <p:sp>
        <p:nvSpPr>
          <p:cNvPr id="15" name="TextBox 14">
            <a:extLst>
              <a:ext uri="{FF2B5EF4-FFF2-40B4-BE49-F238E27FC236}">
                <a16:creationId xmlns:a16="http://schemas.microsoft.com/office/drawing/2014/main" id="{AAB2F3BD-214F-42BA-9337-A4E10F22003C}"/>
              </a:ext>
            </a:extLst>
          </p:cNvPr>
          <p:cNvSpPr txBox="1"/>
          <p:nvPr/>
        </p:nvSpPr>
        <p:spPr>
          <a:xfrm>
            <a:off x="666225" y="177680"/>
            <a:ext cx="6527159"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Contexte</a:t>
            </a:r>
          </a:p>
        </p:txBody>
      </p:sp>
      <p:sp>
        <p:nvSpPr>
          <p:cNvPr id="16" name="Slide Number Placeholder 10">
            <a:extLst>
              <a:ext uri="{FF2B5EF4-FFF2-40B4-BE49-F238E27FC236}">
                <a16:creationId xmlns:a16="http://schemas.microsoft.com/office/drawing/2014/main" id="{86982B16-57E0-4629-967E-FFA978887292}"/>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3</a:t>
            </a:fld>
            <a:r>
              <a:rPr lang="fr-FR" dirty="0"/>
              <a:t>/20</a:t>
            </a:r>
          </a:p>
        </p:txBody>
      </p:sp>
      <p:sp>
        <p:nvSpPr>
          <p:cNvPr id="17" name="Footer Placeholder 1">
            <a:extLst>
              <a:ext uri="{FF2B5EF4-FFF2-40B4-BE49-F238E27FC236}">
                <a16:creationId xmlns:a16="http://schemas.microsoft.com/office/drawing/2014/main" id="{7B9FEBE7-9646-49EE-8C74-38E29594A36D}"/>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3334274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71AC394-9E08-4CBA-8F03-B4C9BF7D8CF7}"/>
              </a:ext>
            </a:extLst>
          </p:cNvPr>
          <p:cNvSpPr/>
          <p:nvPr/>
        </p:nvSpPr>
        <p:spPr>
          <a:xfrm>
            <a:off x="645952" y="635840"/>
            <a:ext cx="6572994" cy="5422396"/>
          </a:xfrm>
          <a:prstGeom prst="rect">
            <a:avLst/>
          </a:prstGeom>
          <a:solidFill>
            <a:schemeClr val="accent1">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p:txBody>
          <a:bodyPr/>
          <a:lstStyle/>
          <a:p>
            <a:fld id="{34743335-DC86-48EC-80B6-02F86211D56A}" type="slidenum">
              <a:rPr lang="fr-FR" smtClean="0"/>
              <a:t>4</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a:extLst>
              <a:ext uri="{28A0092B-C50C-407E-A947-70E740481C1C}">
                <a14:useLocalDpi xmlns:a14="http://schemas.microsoft.com/office/drawing/2010/main" val="0"/>
              </a:ext>
            </a:extLst>
          </a:blip>
          <a:srcRect t="1245" r="1265" b="1395"/>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sp>
        <p:nvSpPr>
          <p:cNvPr id="11" name="TextBox 10">
            <a:extLst>
              <a:ext uri="{FF2B5EF4-FFF2-40B4-BE49-F238E27FC236}">
                <a16:creationId xmlns:a16="http://schemas.microsoft.com/office/drawing/2014/main" id="{B1B622EE-ECB8-4170-A0F5-C5B0CC03B9D6}"/>
              </a:ext>
            </a:extLst>
          </p:cNvPr>
          <p:cNvSpPr txBox="1"/>
          <p:nvPr/>
        </p:nvSpPr>
        <p:spPr>
          <a:xfrm>
            <a:off x="645952" y="1461367"/>
            <a:ext cx="6094602" cy="3231654"/>
          </a:xfrm>
          <a:prstGeom prst="rect">
            <a:avLst/>
          </a:prstGeom>
          <a:noFill/>
        </p:spPr>
        <p:txBody>
          <a:bodyPr wrap="square">
            <a:spAutoFit/>
          </a:bodyPr>
          <a:lstStyle/>
          <a:p>
            <a:pPr algn="just"/>
            <a:r>
              <a:rPr lang="fr-FR" dirty="0"/>
              <a:t>Le choix de toilettes sèches, par définition permet de ne pas utiliser d’eau et elles ne rejettent aucun effluent dans l’environnement. Sans raccordement nécessaire aux réseaux, elles sont économiques et installées facilement n’importe où.</a:t>
            </a:r>
          </a:p>
          <a:p>
            <a:pPr algn="just"/>
            <a:endParaRPr lang="fr-FR" dirty="0"/>
          </a:p>
          <a:p>
            <a:pPr algn="just"/>
            <a:r>
              <a:rPr lang="fr-FR" dirty="0"/>
              <a:t>Les toilettes constituent un </a:t>
            </a:r>
            <a:r>
              <a:rPr lang="fr-FR" sz="2000" b="1" dirty="0"/>
              <a:t>excellent investissement</a:t>
            </a:r>
            <a:r>
              <a:rPr lang="fr-FR" dirty="0"/>
              <a:t>. Selon une étude réalisée par l’OMS, chaque dollar dépensé dans l’assainissement rapporterait entre 2,8 $ et 5,5 dollars US.</a:t>
            </a:r>
          </a:p>
          <a:p>
            <a:pPr algn="just"/>
            <a:r>
              <a:rPr lang="fr-FR" dirty="0"/>
              <a:t>Cela signifie que nous devons non seulement créer davantage de toilettes sèches, mais que nous devons aussi </a:t>
            </a:r>
            <a:r>
              <a:rPr lang="fr-FR" sz="2000" b="1" dirty="0"/>
              <a:t>donner envie </a:t>
            </a:r>
            <a:r>
              <a:rPr lang="fr-FR" dirty="0"/>
              <a:t>aux populations de les utiliser.      </a:t>
            </a:r>
          </a:p>
        </p:txBody>
      </p:sp>
      <p:pic>
        <p:nvPicPr>
          <p:cNvPr id="13" name="Picture 12">
            <a:extLst>
              <a:ext uri="{FF2B5EF4-FFF2-40B4-BE49-F238E27FC236}">
                <a16:creationId xmlns:a16="http://schemas.microsoft.com/office/drawing/2014/main" id="{4F437D2A-8C80-4B01-8617-DFA4851D53F6}"/>
              </a:ext>
            </a:extLst>
          </p:cNvPr>
          <p:cNvPicPr>
            <a:picLocks noChangeAspect="1"/>
          </p:cNvPicPr>
          <p:nvPr/>
        </p:nvPicPr>
        <p:blipFill>
          <a:blip r:embed="rId6"/>
          <a:stretch>
            <a:fillRect/>
          </a:stretch>
        </p:blipFill>
        <p:spPr>
          <a:xfrm>
            <a:off x="7642239" y="543770"/>
            <a:ext cx="2844343" cy="2701531"/>
          </a:xfrm>
          <a:prstGeom prst="rect">
            <a:avLst/>
          </a:prstGeom>
        </p:spPr>
      </p:pic>
      <p:pic>
        <p:nvPicPr>
          <p:cNvPr id="15" name="Picture 14">
            <a:extLst>
              <a:ext uri="{FF2B5EF4-FFF2-40B4-BE49-F238E27FC236}">
                <a16:creationId xmlns:a16="http://schemas.microsoft.com/office/drawing/2014/main" id="{5099727A-2F28-4454-9FD0-0579DD895E5F}"/>
              </a:ext>
            </a:extLst>
          </p:cNvPr>
          <p:cNvPicPr>
            <a:picLocks noChangeAspect="1"/>
          </p:cNvPicPr>
          <p:nvPr/>
        </p:nvPicPr>
        <p:blipFill>
          <a:blip r:embed="rId7"/>
          <a:stretch>
            <a:fillRect/>
          </a:stretch>
        </p:blipFill>
        <p:spPr>
          <a:xfrm>
            <a:off x="7642238" y="3245301"/>
            <a:ext cx="2844343" cy="2688980"/>
          </a:xfrm>
          <a:prstGeom prst="rect">
            <a:avLst/>
          </a:prstGeom>
        </p:spPr>
      </p:pic>
      <p:sp>
        <p:nvSpPr>
          <p:cNvPr id="16" name="TextBox 15">
            <a:extLst>
              <a:ext uri="{FF2B5EF4-FFF2-40B4-BE49-F238E27FC236}">
                <a16:creationId xmlns:a16="http://schemas.microsoft.com/office/drawing/2014/main" id="{B21D8964-EBE2-49B2-9B4D-17168BC62954}"/>
              </a:ext>
            </a:extLst>
          </p:cNvPr>
          <p:cNvSpPr txBox="1"/>
          <p:nvPr/>
        </p:nvSpPr>
        <p:spPr>
          <a:xfrm>
            <a:off x="645951" y="214893"/>
            <a:ext cx="6572993"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Contexte</a:t>
            </a:r>
          </a:p>
        </p:txBody>
      </p:sp>
      <p:sp>
        <p:nvSpPr>
          <p:cNvPr id="18" name="Slide Number Placeholder 10">
            <a:extLst>
              <a:ext uri="{FF2B5EF4-FFF2-40B4-BE49-F238E27FC236}">
                <a16:creationId xmlns:a16="http://schemas.microsoft.com/office/drawing/2014/main" id="{CC5157AC-61D3-496A-898C-2611063A757D}"/>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4</a:t>
            </a:fld>
            <a:r>
              <a:rPr lang="fr-FR" dirty="0"/>
              <a:t>/20</a:t>
            </a:r>
          </a:p>
        </p:txBody>
      </p:sp>
      <p:sp>
        <p:nvSpPr>
          <p:cNvPr id="19" name="Footer Placeholder 1">
            <a:extLst>
              <a:ext uri="{FF2B5EF4-FFF2-40B4-BE49-F238E27FC236}">
                <a16:creationId xmlns:a16="http://schemas.microsoft.com/office/drawing/2014/main" id="{4E46584F-7109-47F5-9332-2D71ECBDE3BE}"/>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1394374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DD03FAB9-2CCB-473D-97E3-6C1A4F9D779F}"/>
              </a:ext>
            </a:extLst>
          </p:cNvPr>
          <p:cNvSpPr/>
          <p:nvPr/>
        </p:nvSpPr>
        <p:spPr>
          <a:xfrm>
            <a:off x="645952" y="635840"/>
            <a:ext cx="6572994" cy="5422396"/>
          </a:xfrm>
          <a:prstGeom prst="rect">
            <a:avLst/>
          </a:prstGeom>
          <a:solidFill>
            <a:schemeClr val="accent1">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p:txBody>
          <a:bodyPr/>
          <a:lstStyle/>
          <a:p>
            <a:fld id="{34743335-DC86-48EC-80B6-02F86211D56A}" type="slidenum">
              <a:rPr lang="fr-FR" smtClean="0"/>
              <a:t>5</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a:extLst>
              <a:ext uri="{28A0092B-C50C-407E-A947-70E740481C1C}">
                <a14:useLocalDpi xmlns:a14="http://schemas.microsoft.com/office/drawing/2010/main" val="0"/>
              </a:ext>
            </a:extLst>
          </a:blip>
          <a:srcRect t="1245" r="1265" b="1395"/>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sp>
        <p:nvSpPr>
          <p:cNvPr id="11" name="TextBox 10">
            <a:extLst>
              <a:ext uri="{FF2B5EF4-FFF2-40B4-BE49-F238E27FC236}">
                <a16:creationId xmlns:a16="http://schemas.microsoft.com/office/drawing/2014/main" id="{B61D8F62-73C8-4F6B-B54E-6072AC258736}"/>
              </a:ext>
            </a:extLst>
          </p:cNvPr>
          <p:cNvSpPr txBox="1"/>
          <p:nvPr/>
        </p:nvSpPr>
        <p:spPr>
          <a:xfrm>
            <a:off x="645952" y="1023381"/>
            <a:ext cx="6094602" cy="5001369"/>
          </a:xfrm>
          <a:prstGeom prst="rect">
            <a:avLst/>
          </a:prstGeom>
          <a:noFill/>
        </p:spPr>
        <p:txBody>
          <a:bodyPr wrap="square">
            <a:spAutoFit/>
          </a:bodyPr>
          <a:lstStyle/>
          <a:p>
            <a:pPr algn="just"/>
            <a:r>
              <a:rPr lang="fr-FR" dirty="0"/>
              <a:t>Un autre intérêt des toilettes sèches est de récupérer les excréments pour une valorisation séparée, pour en faire du </a:t>
            </a:r>
            <a:r>
              <a:rPr lang="fr-FR" sz="2000" b="1" dirty="0"/>
              <a:t>compost</a:t>
            </a:r>
            <a:r>
              <a:rPr lang="fr-FR" dirty="0"/>
              <a:t>. L’urine séparée à la source sert alors d’</a:t>
            </a:r>
            <a:r>
              <a:rPr lang="fr-FR" sz="2000" b="1" dirty="0"/>
              <a:t>engrais</a:t>
            </a:r>
            <a:r>
              <a:rPr lang="fr-FR" dirty="0"/>
              <a:t> plus directement assimilable par les cultures. Cela évite l’emploi d’engrais chimiques.</a:t>
            </a:r>
          </a:p>
          <a:p>
            <a:pPr algn="just"/>
            <a:endParaRPr lang="fr-FR" dirty="0"/>
          </a:p>
          <a:p>
            <a:pPr algn="just"/>
            <a:endParaRPr lang="fr-FR" dirty="0"/>
          </a:p>
          <a:p>
            <a:pPr algn="just"/>
            <a:endParaRPr lang="fr-FR" dirty="0"/>
          </a:p>
          <a:p>
            <a:pPr algn="just"/>
            <a:endParaRPr lang="fr-FR" dirty="0"/>
          </a:p>
          <a:p>
            <a:pPr algn="just"/>
            <a:endParaRPr lang="fr-FR" dirty="0"/>
          </a:p>
          <a:p>
            <a:pPr algn="just"/>
            <a:endParaRPr lang="fr-FR" dirty="0"/>
          </a:p>
          <a:p>
            <a:pPr algn="just"/>
            <a:endParaRPr lang="fr-FR" dirty="0"/>
          </a:p>
          <a:p>
            <a:pPr algn="just"/>
            <a:r>
              <a:rPr lang="fr-FR" dirty="0"/>
              <a:t>63% de la population de Savalou vit de l’agriculture. La vente à un faible coût des engrais naturels permet de faire face aux frais d’entretien des toilettes.</a:t>
            </a:r>
          </a:p>
          <a:p>
            <a:pPr algn="just"/>
            <a:endParaRPr lang="fr-FR" sz="1100" dirty="0"/>
          </a:p>
          <a:p>
            <a:pPr algn="just"/>
            <a:r>
              <a:rPr lang="fr-FR" dirty="0"/>
              <a:t>Les toilettes sèches répondent à l’économie circulaire et à la transition écologique</a:t>
            </a:r>
          </a:p>
        </p:txBody>
      </p:sp>
      <p:sp>
        <p:nvSpPr>
          <p:cNvPr id="12" name="TextBox 11">
            <a:extLst>
              <a:ext uri="{FF2B5EF4-FFF2-40B4-BE49-F238E27FC236}">
                <a16:creationId xmlns:a16="http://schemas.microsoft.com/office/drawing/2014/main" id="{B11FCE7E-588A-4212-A825-54E5C7B8EFD8}"/>
              </a:ext>
            </a:extLst>
          </p:cNvPr>
          <p:cNvSpPr txBox="1"/>
          <p:nvPr/>
        </p:nvSpPr>
        <p:spPr>
          <a:xfrm>
            <a:off x="645952" y="214893"/>
            <a:ext cx="6572994"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Contexte</a:t>
            </a:r>
          </a:p>
        </p:txBody>
      </p:sp>
      <p:pic>
        <p:nvPicPr>
          <p:cNvPr id="14" name="Picture 13">
            <a:extLst>
              <a:ext uri="{FF2B5EF4-FFF2-40B4-BE49-F238E27FC236}">
                <a16:creationId xmlns:a16="http://schemas.microsoft.com/office/drawing/2014/main" id="{7BBD886F-FA99-43D3-9B12-D6F84D923E12}"/>
              </a:ext>
            </a:extLst>
          </p:cNvPr>
          <p:cNvPicPr>
            <a:picLocks noChangeAspect="1"/>
          </p:cNvPicPr>
          <p:nvPr/>
        </p:nvPicPr>
        <p:blipFill>
          <a:blip r:embed="rId6"/>
          <a:stretch>
            <a:fillRect/>
          </a:stretch>
        </p:blipFill>
        <p:spPr>
          <a:xfrm>
            <a:off x="2759979" y="2222004"/>
            <a:ext cx="3597676" cy="2080046"/>
          </a:xfrm>
          <a:prstGeom prst="rect">
            <a:avLst/>
          </a:prstGeom>
        </p:spPr>
      </p:pic>
      <p:pic>
        <p:nvPicPr>
          <p:cNvPr id="15" name="Image 3" descr="Une image contenant texte&#10;&#10;Description générée automatiquement">
            <a:extLst>
              <a:ext uri="{FF2B5EF4-FFF2-40B4-BE49-F238E27FC236}">
                <a16:creationId xmlns:a16="http://schemas.microsoft.com/office/drawing/2014/main" id="{5B90ABE6-4D80-4AEA-A9D7-B7B19BE2A43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575428" y="587903"/>
            <a:ext cx="4215080" cy="5143432"/>
          </a:xfrm>
          <a:prstGeom prst="rect">
            <a:avLst/>
          </a:prstGeom>
        </p:spPr>
      </p:pic>
      <p:sp>
        <p:nvSpPr>
          <p:cNvPr id="17" name="Slide Number Placeholder 10">
            <a:extLst>
              <a:ext uri="{FF2B5EF4-FFF2-40B4-BE49-F238E27FC236}">
                <a16:creationId xmlns:a16="http://schemas.microsoft.com/office/drawing/2014/main" id="{4D365BED-DAE0-49A3-BFC2-54EE404B0A2F}"/>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5</a:t>
            </a:fld>
            <a:r>
              <a:rPr lang="fr-FR" dirty="0"/>
              <a:t>/20</a:t>
            </a:r>
          </a:p>
        </p:txBody>
      </p:sp>
      <p:sp>
        <p:nvSpPr>
          <p:cNvPr id="18" name="Footer Placeholder 1">
            <a:extLst>
              <a:ext uri="{FF2B5EF4-FFF2-40B4-BE49-F238E27FC236}">
                <a16:creationId xmlns:a16="http://schemas.microsoft.com/office/drawing/2014/main" id="{BCA4F418-006A-4A65-A319-EA4B94F9AF41}"/>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1176483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E0E49BAC-EE97-46B5-A643-94A4AD5A9C9A}"/>
              </a:ext>
            </a:extLst>
          </p:cNvPr>
          <p:cNvSpPr/>
          <p:nvPr/>
        </p:nvSpPr>
        <p:spPr>
          <a:xfrm>
            <a:off x="645951" y="4109416"/>
            <a:ext cx="10519795" cy="1948820"/>
          </a:xfrm>
          <a:prstGeom prst="rect">
            <a:avLst/>
          </a:prstGeom>
          <a:solidFill>
            <a:schemeClr val="accent1">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p:txBody>
          <a:bodyPr/>
          <a:lstStyle/>
          <a:p>
            <a:fld id="{34743335-DC86-48EC-80B6-02F86211D56A}" type="slidenum">
              <a:rPr lang="fr-FR" smtClean="0"/>
              <a:t>6</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a:extLst>
              <a:ext uri="{28A0092B-C50C-407E-A947-70E740481C1C}">
                <a14:useLocalDpi xmlns:a14="http://schemas.microsoft.com/office/drawing/2010/main" val="0"/>
              </a:ext>
            </a:extLst>
          </a:blip>
          <a:srcRect t="1245" r="1265" b="1395"/>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sp>
        <p:nvSpPr>
          <p:cNvPr id="10" name="Titre 17">
            <a:extLst>
              <a:ext uri="{FF2B5EF4-FFF2-40B4-BE49-F238E27FC236}">
                <a16:creationId xmlns:a16="http://schemas.microsoft.com/office/drawing/2014/main" id="{6AD5B664-A5A4-426A-9190-EB9D1CE5685D}"/>
              </a:ext>
            </a:extLst>
          </p:cNvPr>
          <p:cNvSpPr txBox="1">
            <a:spLocks/>
          </p:cNvSpPr>
          <p:nvPr/>
        </p:nvSpPr>
        <p:spPr>
          <a:xfrm>
            <a:off x="645952" y="547255"/>
            <a:ext cx="1790700" cy="8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800" dirty="0">
                <a:latin typeface="+mn-lt"/>
              </a:rPr>
              <a:t>BENIN </a:t>
            </a:r>
          </a:p>
        </p:txBody>
      </p:sp>
      <p:sp>
        <p:nvSpPr>
          <p:cNvPr id="11" name="ZoneTexte 41">
            <a:extLst>
              <a:ext uri="{FF2B5EF4-FFF2-40B4-BE49-F238E27FC236}">
                <a16:creationId xmlns:a16="http://schemas.microsoft.com/office/drawing/2014/main" id="{CBC3B6D2-6504-4465-B5D6-7CF9DCA4F8C2}"/>
              </a:ext>
            </a:extLst>
          </p:cNvPr>
          <p:cNvSpPr txBox="1"/>
          <p:nvPr/>
        </p:nvSpPr>
        <p:spPr>
          <a:xfrm>
            <a:off x="645952" y="1199316"/>
            <a:ext cx="4458496" cy="523220"/>
          </a:xfrm>
          <a:prstGeom prst="rect">
            <a:avLst/>
          </a:prstGeom>
          <a:noFill/>
        </p:spPr>
        <p:txBody>
          <a:bodyPr wrap="square" rtlCol="0">
            <a:spAutoFit/>
          </a:bodyPr>
          <a:lstStyle/>
          <a:p>
            <a:r>
              <a:rPr lang="fr-FR" sz="2800" b="1" dirty="0"/>
              <a:t>Département des collines</a:t>
            </a:r>
          </a:p>
        </p:txBody>
      </p:sp>
      <p:sp>
        <p:nvSpPr>
          <p:cNvPr id="12" name="Espace réservé du texte 3">
            <a:extLst>
              <a:ext uri="{FF2B5EF4-FFF2-40B4-BE49-F238E27FC236}">
                <a16:creationId xmlns:a16="http://schemas.microsoft.com/office/drawing/2014/main" id="{345CA073-4322-47D6-B901-F2C71DED2F43}"/>
              </a:ext>
            </a:extLst>
          </p:cNvPr>
          <p:cNvSpPr txBox="1">
            <a:spLocks/>
          </p:cNvSpPr>
          <p:nvPr/>
        </p:nvSpPr>
        <p:spPr>
          <a:xfrm>
            <a:off x="645952" y="4075510"/>
            <a:ext cx="10519795" cy="2031325"/>
          </a:xfrm>
          <a:prstGeom prst="rect">
            <a:avLst/>
          </a:prstGeom>
          <a:noFill/>
        </p:spPr>
        <p:txBody>
          <a:bodyPr wrap="square">
            <a:spAutoFit/>
          </a:bodyPr>
          <a:lstStyle>
            <a:defPPr>
              <a:defRPr lang="fr-FR"/>
            </a:defPPr>
            <a:lvl1pPr algn="just"/>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Savalou est une des six communes des Collines. Elle compte 171 000 habitants et est divisée en 14 arrondissements. Sa superficie est de 2 674 km² (2,37% du Bénin).</a:t>
            </a:r>
          </a:p>
          <a:p>
            <a:r>
              <a:rPr lang="fr-FR" b="0" i="0" dirty="0">
                <a:solidFill>
                  <a:srgbClr val="202122"/>
                </a:solidFill>
                <a:effectLst/>
              </a:rPr>
              <a:t>La commune de Savalou est à la frontière des espaces urbanisés et ruraux, l'activité agricole y restant importante. Le maïs et l'anacarde sont des cultures agricoles exploitées, car le climat équatorial y est relativement tempéré.</a:t>
            </a:r>
          </a:p>
          <a:p>
            <a:pPr algn="l"/>
            <a:r>
              <a:rPr lang="fr-FR" b="0" i="0" dirty="0">
                <a:solidFill>
                  <a:srgbClr val="202122"/>
                </a:solidFill>
                <a:effectLst/>
              </a:rPr>
              <a:t>Les langues parlées sont le </a:t>
            </a:r>
            <a:r>
              <a:rPr lang="fr-FR" b="0" i="0" dirty="0" err="1">
                <a:solidFill>
                  <a:srgbClr val="202122"/>
                </a:solidFill>
                <a:effectLst/>
              </a:rPr>
              <a:t>Mahi</a:t>
            </a:r>
            <a:r>
              <a:rPr lang="fr-FR" b="0" i="0" dirty="0">
                <a:solidFill>
                  <a:srgbClr val="202122"/>
                </a:solidFill>
                <a:effectLst/>
              </a:rPr>
              <a:t>, l’</a:t>
            </a:r>
            <a:r>
              <a:rPr lang="fr-FR" b="0" i="0" dirty="0" err="1">
                <a:solidFill>
                  <a:srgbClr val="202122"/>
                </a:solidFill>
                <a:effectLst/>
              </a:rPr>
              <a:t>Ifé</a:t>
            </a:r>
            <a:r>
              <a:rPr lang="fr-FR" b="0" i="0" dirty="0">
                <a:solidFill>
                  <a:srgbClr val="202122"/>
                </a:solidFill>
                <a:effectLst/>
              </a:rPr>
              <a:t> et le français.</a:t>
            </a:r>
          </a:p>
          <a:p>
            <a:pPr algn="l"/>
            <a:r>
              <a:rPr lang="fr-FR" dirty="0">
                <a:solidFill>
                  <a:srgbClr val="202122"/>
                </a:solidFill>
              </a:rPr>
              <a:t>87% de la population n’a pas accès à des toilettes.</a:t>
            </a:r>
            <a:endParaRPr lang="fr-FR" dirty="0"/>
          </a:p>
        </p:txBody>
      </p:sp>
      <p:pic>
        <p:nvPicPr>
          <p:cNvPr id="13" name="Image 2">
            <a:extLst>
              <a:ext uri="{FF2B5EF4-FFF2-40B4-BE49-F238E27FC236}">
                <a16:creationId xmlns:a16="http://schemas.microsoft.com/office/drawing/2014/main" id="{B271EEE3-5224-47AE-ADE3-C279FF26323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94124" y="575426"/>
            <a:ext cx="2892458" cy="3308430"/>
          </a:xfrm>
          <a:prstGeom prst="rect">
            <a:avLst/>
          </a:prstGeom>
          <a:ln w="127000" cap="sq">
            <a:solidFill>
              <a:srgbClr val="0070C0"/>
            </a:solidFill>
            <a:miter lim="800000"/>
          </a:ln>
          <a:effectLst>
            <a:outerShdw blurRad="57150" dist="50800" dir="2700000" algn="tl" rotWithShape="0">
              <a:srgbClr val="000000">
                <a:alpha val="40000"/>
              </a:srgbClr>
            </a:outerShdw>
          </a:effectLst>
        </p:spPr>
      </p:pic>
      <p:sp>
        <p:nvSpPr>
          <p:cNvPr id="15" name="TextBox 14">
            <a:extLst>
              <a:ext uri="{FF2B5EF4-FFF2-40B4-BE49-F238E27FC236}">
                <a16:creationId xmlns:a16="http://schemas.microsoft.com/office/drawing/2014/main" id="{E7CF7619-B1D7-437A-A625-513B96EB3538}"/>
              </a:ext>
            </a:extLst>
          </p:cNvPr>
          <p:cNvSpPr txBox="1"/>
          <p:nvPr/>
        </p:nvSpPr>
        <p:spPr>
          <a:xfrm>
            <a:off x="645951" y="214893"/>
            <a:ext cx="4801820"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Localisation</a:t>
            </a:r>
          </a:p>
        </p:txBody>
      </p:sp>
      <p:pic>
        <p:nvPicPr>
          <p:cNvPr id="17" name="Picture 16">
            <a:extLst>
              <a:ext uri="{FF2B5EF4-FFF2-40B4-BE49-F238E27FC236}">
                <a16:creationId xmlns:a16="http://schemas.microsoft.com/office/drawing/2014/main" id="{9F85C8C6-B16B-4FA0-B149-578B92C498B0}"/>
              </a:ext>
            </a:extLst>
          </p:cNvPr>
          <p:cNvPicPr>
            <a:picLocks noChangeAspect="1"/>
          </p:cNvPicPr>
          <p:nvPr/>
        </p:nvPicPr>
        <p:blipFill>
          <a:blip r:embed="rId7"/>
          <a:stretch>
            <a:fillRect/>
          </a:stretch>
        </p:blipFill>
        <p:spPr>
          <a:xfrm>
            <a:off x="646763" y="1662775"/>
            <a:ext cx="2250442" cy="2346205"/>
          </a:xfrm>
          <a:prstGeom prst="rect">
            <a:avLst/>
          </a:prstGeom>
        </p:spPr>
      </p:pic>
      <p:pic>
        <p:nvPicPr>
          <p:cNvPr id="19" name="Picture 18">
            <a:extLst>
              <a:ext uri="{FF2B5EF4-FFF2-40B4-BE49-F238E27FC236}">
                <a16:creationId xmlns:a16="http://schemas.microsoft.com/office/drawing/2014/main" id="{17D9E878-34A1-4460-83DB-29EF0EB891F3}"/>
              </a:ext>
            </a:extLst>
          </p:cNvPr>
          <p:cNvPicPr>
            <a:picLocks noChangeAspect="1"/>
          </p:cNvPicPr>
          <p:nvPr/>
        </p:nvPicPr>
        <p:blipFill>
          <a:blip r:embed="rId8"/>
          <a:stretch>
            <a:fillRect/>
          </a:stretch>
        </p:blipFill>
        <p:spPr>
          <a:xfrm>
            <a:off x="5447771" y="446485"/>
            <a:ext cx="1790700" cy="3629025"/>
          </a:xfrm>
          <a:prstGeom prst="rect">
            <a:avLst/>
          </a:prstGeom>
        </p:spPr>
      </p:pic>
      <p:pic>
        <p:nvPicPr>
          <p:cNvPr id="3074" name="Picture 2" descr="Bénin Drapeau Impression unique 3x5 Ft / 90x150 cm taille EU image 2">
            <a:extLst>
              <a:ext uri="{FF2B5EF4-FFF2-40B4-BE49-F238E27FC236}">
                <a16:creationId xmlns:a16="http://schemas.microsoft.com/office/drawing/2014/main" id="{F54FC908-2EDD-4355-951B-FC02A0C4CEF3}"/>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17320" t="9995" r="10413" b="14300"/>
          <a:stretch/>
        </p:blipFill>
        <p:spPr bwMode="auto">
          <a:xfrm>
            <a:off x="3439486" y="1653528"/>
            <a:ext cx="1438459" cy="1003967"/>
          </a:xfrm>
          <a:prstGeom prst="rect">
            <a:avLst/>
          </a:prstGeom>
          <a:noFill/>
          <a:extLst>
            <a:ext uri="{909E8E84-426E-40DD-AFC4-6F175D3DCCD1}">
              <a14:hiddenFill xmlns:a14="http://schemas.microsoft.com/office/drawing/2010/main">
                <a:solidFill>
                  <a:srgbClr val="FFFFFF"/>
                </a:solidFill>
              </a14:hiddenFill>
            </a:ext>
          </a:extLst>
        </p:spPr>
      </p:pic>
      <p:sp>
        <p:nvSpPr>
          <p:cNvPr id="14" name="Oval 13">
            <a:extLst>
              <a:ext uri="{FF2B5EF4-FFF2-40B4-BE49-F238E27FC236}">
                <a16:creationId xmlns:a16="http://schemas.microsoft.com/office/drawing/2014/main" id="{97A43D2A-45B7-4A12-BDBF-B007D3F8DAAC}"/>
              </a:ext>
            </a:extLst>
          </p:cNvPr>
          <p:cNvSpPr/>
          <p:nvPr/>
        </p:nvSpPr>
        <p:spPr>
          <a:xfrm>
            <a:off x="5823284" y="2285579"/>
            <a:ext cx="952901" cy="754224"/>
          </a:xfrm>
          <a:prstGeom prst="ellipse">
            <a:avLst/>
          </a:prstGeom>
          <a:no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cxnSp>
        <p:nvCxnSpPr>
          <p:cNvPr id="18" name="Straight Arrow Connector 17">
            <a:extLst>
              <a:ext uri="{FF2B5EF4-FFF2-40B4-BE49-F238E27FC236}">
                <a16:creationId xmlns:a16="http://schemas.microsoft.com/office/drawing/2014/main" id="{8792FB8D-077C-4354-83D9-893A2763E4B6}"/>
              </a:ext>
            </a:extLst>
          </p:cNvPr>
          <p:cNvCxnSpPr>
            <a:cxnSpLocks/>
          </p:cNvCxnSpPr>
          <p:nvPr/>
        </p:nvCxnSpPr>
        <p:spPr>
          <a:xfrm flipV="1">
            <a:off x="6776185" y="2662691"/>
            <a:ext cx="644893" cy="1"/>
          </a:xfrm>
          <a:prstGeom prst="straightConnector1">
            <a:avLst/>
          </a:prstGeom>
          <a:ln w="38100">
            <a:tailEnd type="triangle"/>
          </a:ln>
        </p:spPr>
        <p:style>
          <a:lnRef idx="3">
            <a:schemeClr val="accent1"/>
          </a:lnRef>
          <a:fillRef idx="0">
            <a:schemeClr val="accent1"/>
          </a:fillRef>
          <a:effectRef idx="2">
            <a:schemeClr val="accent1"/>
          </a:effectRef>
          <a:fontRef idx="minor">
            <a:schemeClr val="tx1"/>
          </a:fontRef>
        </p:style>
      </p:cxnSp>
      <p:pic>
        <p:nvPicPr>
          <p:cNvPr id="25" name="Picture 24">
            <a:extLst>
              <a:ext uri="{FF2B5EF4-FFF2-40B4-BE49-F238E27FC236}">
                <a16:creationId xmlns:a16="http://schemas.microsoft.com/office/drawing/2014/main" id="{99CA3284-E3E0-4D13-9EEC-55DD1CE9125B}"/>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034289" y="2773010"/>
            <a:ext cx="2276398" cy="1235970"/>
          </a:xfrm>
          <a:prstGeom prst="rect">
            <a:avLst/>
          </a:prstGeom>
        </p:spPr>
      </p:pic>
      <p:sp>
        <p:nvSpPr>
          <p:cNvPr id="30" name="Slide Number Placeholder 10">
            <a:extLst>
              <a:ext uri="{FF2B5EF4-FFF2-40B4-BE49-F238E27FC236}">
                <a16:creationId xmlns:a16="http://schemas.microsoft.com/office/drawing/2014/main" id="{CB2BF688-D4F3-4CC8-BA3D-7D427A104989}"/>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6</a:t>
            </a:fld>
            <a:r>
              <a:rPr lang="fr-FR" dirty="0"/>
              <a:t>/20</a:t>
            </a:r>
          </a:p>
        </p:txBody>
      </p:sp>
      <p:sp>
        <p:nvSpPr>
          <p:cNvPr id="23" name="Footer Placeholder 1">
            <a:extLst>
              <a:ext uri="{FF2B5EF4-FFF2-40B4-BE49-F238E27FC236}">
                <a16:creationId xmlns:a16="http://schemas.microsoft.com/office/drawing/2014/main" id="{6F70E342-B8A7-47B8-824C-DEF3C0E03EF6}"/>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3595284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C065CEE-AEC1-4511-81D2-3CB7AA367133}"/>
              </a:ext>
            </a:extLst>
          </p:cNvPr>
          <p:cNvSpPr/>
          <p:nvPr/>
        </p:nvSpPr>
        <p:spPr>
          <a:xfrm>
            <a:off x="645951" y="635839"/>
            <a:ext cx="8904341" cy="4252347"/>
          </a:xfrm>
          <a:prstGeom prst="rect">
            <a:avLst/>
          </a:prstGeom>
          <a:solidFill>
            <a:schemeClr val="accent1">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p:txBody>
          <a:bodyPr/>
          <a:lstStyle/>
          <a:p>
            <a:fld id="{34743335-DC86-48EC-80B6-02F86211D56A}" type="slidenum">
              <a:rPr lang="fr-FR" smtClean="0"/>
              <a:t>7</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sp>
        <p:nvSpPr>
          <p:cNvPr id="10" name="TextBox 9">
            <a:extLst>
              <a:ext uri="{FF2B5EF4-FFF2-40B4-BE49-F238E27FC236}">
                <a16:creationId xmlns:a16="http://schemas.microsoft.com/office/drawing/2014/main" id="{AA624AA0-A092-4A19-819F-038C8222C632}"/>
              </a:ext>
            </a:extLst>
          </p:cNvPr>
          <p:cNvSpPr txBox="1"/>
          <p:nvPr/>
        </p:nvSpPr>
        <p:spPr>
          <a:xfrm>
            <a:off x="645952" y="214893"/>
            <a:ext cx="8904340"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Organisation</a:t>
            </a:r>
          </a:p>
        </p:txBody>
      </p:sp>
      <p:sp>
        <p:nvSpPr>
          <p:cNvPr id="11" name="TextBox 10">
            <a:extLst>
              <a:ext uri="{FF2B5EF4-FFF2-40B4-BE49-F238E27FC236}">
                <a16:creationId xmlns:a16="http://schemas.microsoft.com/office/drawing/2014/main" id="{AA5DA748-07AE-49E8-8AE2-54987C517142}"/>
              </a:ext>
            </a:extLst>
          </p:cNvPr>
          <p:cNvSpPr txBox="1"/>
          <p:nvPr/>
        </p:nvSpPr>
        <p:spPr>
          <a:xfrm>
            <a:off x="767554" y="876824"/>
            <a:ext cx="8040534" cy="3785652"/>
          </a:xfrm>
          <a:prstGeom prst="rect">
            <a:avLst/>
          </a:prstGeom>
          <a:noFill/>
        </p:spPr>
        <p:txBody>
          <a:bodyPr wrap="none" rtlCol="0">
            <a:spAutoFit/>
          </a:bodyPr>
          <a:lstStyle/>
          <a:p>
            <a:r>
              <a:rPr lang="fr-FR" b="1" dirty="0"/>
              <a:t>Initiateur : </a:t>
            </a:r>
            <a:r>
              <a:rPr lang="fr-FR" dirty="0"/>
              <a:t>Rotary Paris Avenir </a:t>
            </a:r>
            <a:r>
              <a:rPr lang="fr-FR" sz="1400" dirty="0"/>
              <a:t>avec Frédéric Panya-Lestonnat</a:t>
            </a:r>
          </a:p>
          <a:p>
            <a:endParaRPr lang="fr-FR" sz="900" dirty="0"/>
          </a:p>
          <a:p>
            <a:r>
              <a:rPr lang="fr-FR" b="1" dirty="0"/>
              <a:t>Assistance : </a:t>
            </a:r>
            <a:r>
              <a:rPr lang="fr-FR" dirty="0"/>
              <a:t>Association pour le Développement de la Commune de Savalou (ADCS) </a:t>
            </a:r>
          </a:p>
          <a:p>
            <a:r>
              <a:rPr lang="fr-FR" sz="1400" dirty="0"/>
              <a:t>avec son Président Conrad </a:t>
            </a:r>
            <a:r>
              <a:rPr lang="fr-FR" sz="1400" dirty="0" err="1"/>
              <a:t>Gbaguidi</a:t>
            </a:r>
            <a:r>
              <a:rPr lang="fr-FR" sz="1400" dirty="0"/>
              <a:t> membre de Paris Avenir</a:t>
            </a:r>
          </a:p>
          <a:p>
            <a:endParaRPr lang="fr-FR" sz="900" dirty="0"/>
          </a:p>
          <a:p>
            <a:r>
              <a:rPr lang="fr-FR" b="1" dirty="0"/>
              <a:t>Partenariat : </a:t>
            </a:r>
            <a:r>
              <a:rPr lang="fr-FR" dirty="0"/>
              <a:t>Rotary Club de Cotonou Lagune</a:t>
            </a:r>
          </a:p>
          <a:p>
            <a:r>
              <a:rPr lang="fr-FR" sz="1400" dirty="0"/>
              <a:t>avec ses 2 présidents et Didier </a:t>
            </a:r>
            <a:r>
              <a:rPr lang="fr-FR" sz="1400" dirty="0" err="1"/>
              <a:t>Awanou</a:t>
            </a:r>
            <a:r>
              <a:rPr lang="fr-FR" sz="1400" dirty="0"/>
              <a:t> et Hortense </a:t>
            </a:r>
            <a:r>
              <a:rPr lang="fr-FR" sz="1400" dirty="0" err="1"/>
              <a:t>Bankolé</a:t>
            </a:r>
            <a:endParaRPr lang="fr-FR" sz="1400" dirty="0"/>
          </a:p>
          <a:p>
            <a:endParaRPr lang="fr-FR" sz="900" dirty="0"/>
          </a:p>
          <a:p>
            <a:r>
              <a:rPr lang="fr-FR" b="1" dirty="0"/>
              <a:t>Mairie de Savalou </a:t>
            </a:r>
            <a:r>
              <a:rPr lang="fr-FR" sz="1400" dirty="0"/>
              <a:t>avec </a:t>
            </a:r>
            <a:r>
              <a:rPr lang="fr-FR" sz="1400" dirty="0" err="1"/>
              <a:t>Delidji</a:t>
            </a:r>
            <a:r>
              <a:rPr lang="fr-FR" sz="1400" dirty="0"/>
              <a:t> </a:t>
            </a:r>
            <a:r>
              <a:rPr lang="fr-FR" sz="1400" dirty="0" err="1"/>
              <a:t>Houindo</a:t>
            </a:r>
            <a:r>
              <a:rPr lang="fr-FR" sz="1400" dirty="0"/>
              <a:t> maire</a:t>
            </a:r>
          </a:p>
          <a:p>
            <a:endParaRPr lang="fr-FR" sz="900" dirty="0"/>
          </a:p>
          <a:p>
            <a:r>
              <a:rPr lang="fr-FR" b="1" dirty="0" err="1"/>
              <a:t>Micro-biologiste</a:t>
            </a:r>
            <a:r>
              <a:rPr lang="fr-FR" dirty="0"/>
              <a:t> : Docteur Victorien </a:t>
            </a:r>
            <a:r>
              <a:rPr lang="fr-FR" dirty="0" err="1"/>
              <a:t>Dougnon</a:t>
            </a:r>
            <a:r>
              <a:rPr lang="fr-FR" dirty="0"/>
              <a:t> (</a:t>
            </a:r>
            <a:r>
              <a:rPr lang="fr-FR" dirty="0" err="1"/>
              <a:t>Urma-Pha</a:t>
            </a:r>
            <a:r>
              <a:rPr lang="fr-FR" dirty="0"/>
              <a:t>)</a:t>
            </a:r>
          </a:p>
          <a:p>
            <a:endParaRPr lang="fr-FR" sz="900" dirty="0"/>
          </a:p>
          <a:p>
            <a:r>
              <a:rPr lang="fr-FR" b="1" dirty="0"/>
              <a:t>Maître d’</a:t>
            </a:r>
            <a:r>
              <a:rPr lang="fr-FR" b="1" dirty="0" err="1"/>
              <a:t>oeuvre</a:t>
            </a:r>
            <a:r>
              <a:rPr lang="fr-FR" b="1" dirty="0"/>
              <a:t> : </a:t>
            </a:r>
            <a:r>
              <a:rPr lang="fr-FR" dirty="0"/>
              <a:t>Ingénieur Basile </a:t>
            </a:r>
            <a:r>
              <a:rPr lang="fr-FR" dirty="0" err="1"/>
              <a:t>Gbaguidi</a:t>
            </a:r>
            <a:endParaRPr lang="fr-FR" dirty="0"/>
          </a:p>
          <a:p>
            <a:endParaRPr lang="fr-FR" sz="900" dirty="0"/>
          </a:p>
          <a:p>
            <a:r>
              <a:rPr lang="fr-FR" b="1" dirty="0"/>
              <a:t>Comité de quartier</a:t>
            </a:r>
          </a:p>
          <a:p>
            <a:endParaRPr lang="fr-FR" sz="900" b="1" dirty="0"/>
          </a:p>
          <a:p>
            <a:r>
              <a:rPr lang="fr-FR" b="1" dirty="0"/>
              <a:t>Salariés : </a:t>
            </a:r>
            <a:r>
              <a:rPr lang="fr-FR" dirty="0"/>
              <a:t>Agents d’entretien des toilettes, </a:t>
            </a:r>
            <a:r>
              <a:rPr lang="fr-FR" sz="1400" dirty="0"/>
              <a:t>Thérèse et Marcelin </a:t>
            </a:r>
            <a:r>
              <a:rPr lang="fr-FR" dirty="0"/>
              <a:t>(2 emplois créés)</a:t>
            </a:r>
          </a:p>
        </p:txBody>
      </p:sp>
      <p:pic>
        <p:nvPicPr>
          <p:cNvPr id="18" name="Picture 17">
            <a:extLst>
              <a:ext uri="{FF2B5EF4-FFF2-40B4-BE49-F238E27FC236}">
                <a16:creationId xmlns:a16="http://schemas.microsoft.com/office/drawing/2014/main" id="{BFA80228-11C2-4434-A2BD-298B2792F0B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686220" y="635839"/>
            <a:ext cx="800362" cy="1362448"/>
          </a:xfrm>
          <a:prstGeom prst="rect">
            <a:avLst/>
          </a:prstGeom>
        </p:spPr>
      </p:pic>
      <p:pic>
        <p:nvPicPr>
          <p:cNvPr id="20" name="Picture 19">
            <a:extLst>
              <a:ext uri="{FF2B5EF4-FFF2-40B4-BE49-F238E27FC236}">
                <a16:creationId xmlns:a16="http://schemas.microsoft.com/office/drawing/2014/main" id="{0BB0F05D-EF81-4097-8D33-E26147F26C3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592473" y="4195218"/>
            <a:ext cx="1112965" cy="1885022"/>
          </a:xfrm>
          <a:prstGeom prst="rect">
            <a:avLst/>
          </a:prstGeom>
        </p:spPr>
      </p:pic>
      <p:pic>
        <p:nvPicPr>
          <p:cNvPr id="22" name="Picture 21">
            <a:extLst>
              <a:ext uri="{FF2B5EF4-FFF2-40B4-BE49-F238E27FC236}">
                <a16:creationId xmlns:a16="http://schemas.microsoft.com/office/drawing/2014/main" id="{69586114-F2DF-4B04-8D26-E2E79D4415A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592473" y="2725111"/>
            <a:ext cx="1154123" cy="1407777"/>
          </a:xfrm>
          <a:prstGeom prst="rect">
            <a:avLst/>
          </a:prstGeom>
        </p:spPr>
      </p:pic>
      <p:pic>
        <p:nvPicPr>
          <p:cNvPr id="24" name="Picture 23">
            <a:extLst>
              <a:ext uri="{FF2B5EF4-FFF2-40B4-BE49-F238E27FC236}">
                <a16:creationId xmlns:a16="http://schemas.microsoft.com/office/drawing/2014/main" id="{BD2896D7-D125-4499-B2A8-6CB5587951EA}"/>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794255" y="3453482"/>
            <a:ext cx="1119089" cy="1735909"/>
          </a:xfrm>
          <a:prstGeom prst="rect">
            <a:avLst/>
          </a:prstGeom>
        </p:spPr>
      </p:pic>
      <p:pic>
        <p:nvPicPr>
          <p:cNvPr id="26" name="Picture 25">
            <a:extLst>
              <a:ext uri="{FF2B5EF4-FFF2-40B4-BE49-F238E27FC236}">
                <a16:creationId xmlns:a16="http://schemas.microsoft.com/office/drawing/2014/main" id="{847E2C74-45DC-4F15-86E4-33BE90036686}"/>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549977" y="1016559"/>
            <a:ext cx="1231539" cy="1679371"/>
          </a:xfrm>
          <a:prstGeom prst="rect">
            <a:avLst/>
          </a:prstGeom>
        </p:spPr>
      </p:pic>
      <p:sp>
        <p:nvSpPr>
          <p:cNvPr id="28" name="Slide Number Placeholder 10">
            <a:extLst>
              <a:ext uri="{FF2B5EF4-FFF2-40B4-BE49-F238E27FC236}">
                <a16:creationId xmlns:a16="http://schemas.microsoft.com/office/drawing/2014/main" id="{E975DDEC-9405-41C5-93BA-96F2CF15A6B4}"/>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7</a:t>
            </a:fld>
            <a:r>
              <a:rPr lang="fr-FR" dirty="0"/>
              <a:t>/20</a:t>
            </a:r>
          </a:p>
        </p:txBody>
      </p:sp>
      <p:sp>
        <p:nvSpPr>
          <p:cNvPr id="19" name="Footer Placeholder 1">
            <a:extLst>
              <a:ext uri="{FF2B5EF4-FFF2-40B4-BE49-F238E27FC236}">
                <a16:creationId xmlns:a16="http://schemas.microsoft.com/office/drawing/2014/main" id="{35C70BF1-3E81-4573-BA4C-FD09C8194EEB}"/>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433740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63CB3F2-E871-4229-9F00-427AFCE8B0DE}"/>
              </a:ext>
            </a:extLst>
          </p:cNvPr>
          <p:cNvSpPr/>
          <p:nvPr/>
        </p:nvSpPr>
        <p:spPr>
          <a:xfrm>
            <a:off x="645952" y="635841"/>
            <a:ext cx="5877472" cy="1529924"/>
          </a:xfrm>
          <a:prstGeom prst="rect">
            <a:avLst/>
          </a:prstGeom>
          <a:solidFill>
            <a:schemeClr val="accent1">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p:txBody>
          <a:bodyPr/>
          <a:lstStyle/>
          <a:p>
            <a:fld id="{34743335-DC86-48EC-80B6-02F86211D56A}" type="slidenum">
              <a:rPr lang="fr-FR" smtClean="0"/>
              <a:t>8</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sp>
        <p:nvSpPr>
          <p:cNvPr id="10" name="TextBox 9">
            <a:extLst>
              <a:ext uri="{FF2B5EF4-FFF2-40B4-BE49-F238E27FC236}">
                <a16:creationId xmlns:a16="http://schemas.microsoft.com/office/drawing/2014/main" id="{262E62B2-F544-47DA-89C2-D9B4F144F0D4}"/>
              </a:ext>
            </a:extLst>
          </p:cNvPr>
          <p:cNvSpPr txBox="1"/>
          <p:nvPr/>
        </p:nvSpPr>
        <p:spPr>
          <a:xfrm>
            <a:off x="645951" y="214893"/>
            <a:ext cx="5877473"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Localisation</a:t>
            </a:r>
          </a:p>
        </p:txBody>
      </p:sp>
      <p:pic>
        <p:nvPicPr>
          <p:cNvPr id="12" name="Picture 11">
            <a:extLst>
              <a:ext uri="{FF2B5EF4-FFF2-40B4-BE49-F238E27FC236}">
                <a16:creationId xmlns:a16="http://schemas.microsoft.com/office/drawing/2014/main" id="{0D6A9517-C303-408D-B865-53A6AB8A62A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09628" y="1072496"/>
            <a:ext cx="4556119" cy="4852637"/>
          </a:xfrm>
          <a:prstGeom prst="rect">
            <a:avLst/>
          </a:prstGeom>
        </p:spPr>
      </p:pic>
      <p:sp>
        <p:nvSpPr>
          <p:cNvPr id="13" name="TextBox 12">
            <a:extLst>
              <a:ext uri="{FF2B5EF4-FFF2-40B4-BE49-F238E27FC236}">
                <a16:creationId xmlns:a16="http://schemas.microsoft.com/office/drawing/2014/main" id="{4A68D13E-A8DE-49E7-A9A2-5BBCC0F21FB8}"/>
              </a:ext>
            </a:extLst>
          </p:cNvPr>
          <p:cNvSpPr txBox="1"/>
          <p:nvPr/>
        </p:nvSpPr>
        <p:spPr>
          <a:xfrm>
            <a:off x="645951" y="799833"/>
            <a:ext cx="5826155" cy="1200329"/>
          </a:xfrm>
          <a:prstGeom prst="rect">
            <a:avLst/>
          </a:prstGeom>
          <a:noFill/>
        </p:spPr>
        <p:txBody>
          <a:bodyPr wrap="square" rtlCol="0">
            <a:spAutoFit/>
          </a:bodyPr>
          <a:lstStyle/>
          <a:p>
            <a:pPr algn="just"/>
            <a:r>
              <a:rPr lang="fr-FR" dirty="0"/>
              <a:t>Concession de la Mairie d’un terrain de 1,8 ha dans le quartier de </a:t>
            </a:r>
            <a:r>
              <a:rPr lang="fr-FR" dirty="0" err="1"/>
              <a:t>Gbaffo-Houegbo</a:t>
            </a:r>
            <a:r>
              <a:rPr lang="fr-FR" dirty="0"/>
              <a:t> pour 10 ans.</a:t>
            </a:r>
          </a:p>
          <a:p>
            <a:pPr algn="just"/>
            <a:r>
              <a:rPr lang="fr-FR" dirty="0"/>
              <a:t>Un protocole a été signé entre le Rotary Paris Avenir, l’ADCS et la Mairie.</a:t>
            </a:r>
          </a:p>
        </p:txBody>
      </p:sp>
      <p:sp>
        <p:nvSpPr>
          <p:cNvPr id="14" name="Rectangle 13">
            <a:extLst>
              <a:ext uri="{FF2B5EF4-FFF2-40B4-BE49-F238E27FC236}">
                <a16:creationId xmlns:a16="http://schemas.microsoft.com/office/drawing/2014/main" id="{3B560212-1525-443C-BA25-B56605041CF2}"/>
              </a:ext>
            </a:extLst>
          </p:cNvPr>
          <p:cNvSpPr/>
          <p:nvPr/>
        </p:nvSpPr>
        <p:spPr>
          <a:xfrm>
            <a:off x="8153400" y="2281806"/>
            <a:ext cx="889932" cy="1753299"/>
          </a:xfrm>
          <a:prstGeom prst="rect">
            <a:avLst/>
          </a:prstGeom>
          <a:noFill/>
          <a:ln w="28575">
            <a:solidFill>
              <a:srgbClr val="EB9D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w="28575">
                <a:solidFill>
                  <a:srgbClr val="0070C0"/>
                </a:solidFill>
              </a:ln>
              <a:noFill/>
            </a:endParaRPr>
          </a:p>
        </p:txBody>
      </p:sp>
      <p:pic>
        <p:nvPicPr>
          <p:cNvPr id="16" name="Picture 15" descr="A picture containing tree, person, standing, people&#10;&#10;Description automatically generated">
            <a:extLst>
              <a:ext uri="{FF2B5EF4-FFF2-40B4-BE49-F238E27FC236}">
                <a16:creationId xmlns:a16="http://schemas.microsoft.com/office/drawing/2014/main" id="{C08A474D-692A-4756-B2AC-BD592B82A0C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211495" y="3761813"/>
            <a:ext cx="2260612" cy="2163320"/>
          </a:xfrm>
          <a:prstGeom prst="rect">
            <a:avLst/>
          </a:prstGeom>
        </p:spPr>
      </p:pic>
      <p:pic>
        <p:nvPicPr>
          <p:cNvPr id="18" name="Picture 17" descr="A picture containing timeline&#10;&#10;Description automatically generated">
            <a:extLst>
              <a:ext uri="{FF2B5EF4-FFF2-40B4-BE49-F238E27FC236}">
                <a16:creationId xmlns:a16="http://schemas.microsoft.com/office/drawing/2014/main" id="{DF2AC62E-E76F-4F0F-9E97-EB427A3D0C80}"/>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611125" y="2717675"/>
            <a:ext cx="2428746" cy="3340492"/>
          </a:xfrm>
          <a:prstGeom prst="rect">
            <a:avLst/>
          </a:prstGeom>
        </p:spPr>
      </p:pic>
      <p:pic>
        <p:nvPicPr>
          <p:cNvPr id="19" name="Picture 5">
            <a:extLst>
              <a:ext uri="{FF2B5EF4-FFF2-40B4-BE49-F238E27FC236}">
                <a16:creationId xmlns:a16="http://schemas.microsoft.com/office/drawing/2014/main" id="{4DB99B1B-E97B-4910-A91B-845833C96FE3}"/>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176693" y="2273423"/>
            <a:ext cx="2346732" cy="1485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Slide Number Placeholder 10">
            <a:extLst>
              <a:ext uri="{FF2B5EF4-FFF2-40B4-BE49-F238E27FC236}">
                <a16:creationId xmlns:a16="http://schemas.microsoft.com/office/drawing/2014/main" id="{8AC44E25-9C45-4085-8F12-958B17874858}"/>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8</a:t>
            </a:fld>
            <a:r>
              <a:rPr lang="fr-FR" dirty="0"/>
              <a:t>/20</a:t>
            </a:r>
          </a:p>
        </p:txBody>
      </p:sp>
      <p:sp>
        <p:nvSpPr>
          <p:cNvPr id="21" name="Footer Placeholder 1">
            <a:extLst>
              <a:ext uri="{FF2B5EF4-FFF2-40B4-BE49-F238E27FC236}">
                <a16:creationId xmlns:a16="http://schemas.microsoft.com/office/drawing/2014/main" id="{13913CCF-8D07-47C4-8874-F49C3367835A}"/>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30267995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AFDE5C7-E55E-48F4-9711-A171AAE1982F}"/>
              </a:ext>
            </a:extLst>
          </p:cNvPr>
          <p:cNvSpPr/>
          <p:nvPr/>
        </p:nvSpPr>
        <p:spPr>
          <a:xfrm>
            <a:off x="645951" y="635840"/>
            <a:ext cx="4610081" cy="3514077"/>
          </a:xfrm>
          <a:prstGeom prst="rect">
            <a:avLst/>
          </a:prstGeom>
          <a:solidFill>
            <a:schemeClr val="accent1">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p>
        </p:txBody>
      </p:sp>
      <p:sp>
        <p:nvSpPr>
          <p:cNvPr id="3" name="Slide Number Placeholder 2">
            <a:extLst>
              <a:ext uri="{FF2B5EF4-FFF2-40B4-BE49-F238E27FC236}">
                <a16:creationId xmlns:a16="http://schemas.microsoft.com/office/drawing/2014/main" id="{B32AED0F-ED68-4767-B19D-5793A1080AC0}"/>
              </a:ext>
            </a:extLst>
          </p:cNvPr>
          <p:cNvSpPr>
            <a:spLocks noGrp="1"/>
          </p:cNvSpPr>
          <p:nvPr>
            <p:ph type="sldNum" sz="quarter" idx="12"/>
          </p:nvPr>
        </p:nvSpPr>
        <p:spPr/>
        <p:txBody>
          <a:bodyPr/>
          <a:lstStyle/>
          <a:p>
            <a:fld id="{34743335-DC86-48EC-80B6-02F86211D56A}" type="slidenum">
              <a:rPr lang="fr-FR" smtClean="0"/>
              <a:t>9</a:t>
            </a:fld>
            <a:endParaRPr lang="fr-FR"/>
          </a:p>
        </p:txBody>
      </p:sp>
      <p:pic>
        <p:nvPicPr>
          <p:cNvPr id="5" name="Image 5">
            <a:extLst>
              <a:ext uri="{FF2B5EF4-FFF2-40B4-BE49-F238E27FC236}">
                <a16:creationId xmlns:a16="http://schemas.microsoft.com/office/drawing/2014/main" id="{D716D004-7819-4011-B65C-024F7C3164C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550292" y="6356350"/>
            <a:ext cx="936290" cy="409333"/>
          </a:xfrm>
          <a:prstGeom prst="rect">
            <a:avLst/>
          </a:prstGeom>
        </p:spPr>
      </p:pic>
      <p:pic>
        <p:nvPicPr>
          <p:cNvPr id="6" name="Image 4">
            <a:extLst>
              <a:ext uri="{FF2B5EF4-FFF2-40B4-BE49-F238E27FC236}">
                <a16:creationId xmlns:a16="http://schemas.microsoft.com/office/drawing/2014/main" id="{3A16C095-3D6E-49DA-AD16-5B177B8EE6A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525775" y="5946943"/>
            <a:ext cx="587928" cy="856286"/>
          </a:xfrm>
          <a:prstGeom prst="rect">
            <a:avLst/>
          </a:prstGeom>
        </p:spPr>
      </p:pic>
      <p:pic>
        <p:nvPicPr>
          <p:cNvPr id="7" name="Picture 6">
            <a:extLst>
              <a:ext uri="{FF2B5EF4-FFF2-40B4-BE49-F238E27FC236}">
                <a16:creationId xmlns:a16="http://schemas.microsoft.com/office/drawing/2014/main" id="{815B8B90-B164-4354-BCBD-235A0B7AA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952" y="6248400"/>
            <a:ext cx="734128" cy="473075"/>
          </a:xfrm>
          <a:prstGeom prst="rect">
            <a:avLst/>
          </a:prstGeom>
        </p:spPr>
      </p:pic>
      <p:pic>
        <p:nvPicPr>
          <p:cNvPr id="8" name="Picture 7">
            <a:extLst>
              <a:ext uri="{FF2B5EF4-FFF2-40B4-BE49-F238E27FC236}">
                <a16:creationId xmlns:a16="http://schemas.microsoft.com/office/drawing/2014/main" id="{556F2A64-9BE5-4543-8A09-DE013DF5B615}"/>
              </a:ext>
            </a:extLst>
          </p:cNvPr>
          <p:cNvPicPr>
            <a:picLocks noChangeAspect="1"/>
          </p:cNvPicPr>
          <p:nvPr/>
        </p:nvPicPr>
        <p:blipFill>
          <a:blip r:embed="rId5"/>
          <a:stretch>
            <a:fillRect/>
          </a:stretch>
        </p:blipFill>
        <p:spPr>
          <a:xfrm>
            <a:off x="10705438" y="6261745"/>
            <a:ext cx="587928" cy="503938"/>
          </a:xfrm>
          <a:prstGeom prst="rect">
            <a:avLst/>
          </a:prstGeom>
        </p:spPr>
      </p:pic>
      <p:cxnSp>
        <p:nvCxnSpPr>
          <p:cNvPr id="9" name="Straight Connector 8">
            <a:extLst>
              <a:ext uri="{FF2B5EF4-FFF2-40B4-BE49-F238E27FC236}">
                <a16:creationId xmlns:a16="http://schemas.microsoft.com/office/drawing/2014/main" id="{E4D95FB0-A051-43EE-9692-4C02F7976484}"/>
              </a:ext>
            </a:extLst>
          </p:cNvPr>
          <p:cNvCxnSpPr/>
          <p:nvPr/>
        </p:nvCxnSpPr>
        <p:spPr>
          <a:xfrm>
            <a:off x="645952" y="6140741"/>
            <a:ext cx="10519795" cy="0"/>
          </a:xfrm>
          <a:prstGeom prst="line">
            <a:avLst/>
          </a:prstGeom>
        </p:spPr>
        <p:style>
          <a:lnRef idx="3">
            <a:schemeClr val="accent2"/>
          </a:lnRef>
          <a:fillRef idx="0">
            <a:schemeClr val="accent2"/>
          </a:fillRef>
          <a:effectRef idx="2">
            <a:schemeClr val="accent2"/>
          </a:effectRef>
          <a:fontRef idx="minor">
            <a:schemeClr val="tx1"/>
          </a:fontRef>
        </p:style>
      </p:cxnSp>
      <p:sp>
        <p:nvSpPr>
          <p:cNvPr id="10" name="TextBox 9">
            <a:extLst>
              <a:ext uri="{FF2B5EF4-FFF2-40B4-BE49-F238E27FC236}">
                <a16:creationId xmlns:a16="http://schemas.microsoft.com/office/drawing/2014/main" id="{59723F2E-EEEA-4B0E-A341-B4162F040F9E}"/>
              </a:ext>
            </a:extLst>
          </p:cNvPr>
          <p:cNvSpPr txBox="1"/>
          <p:nvPr/>
        </p:nvSpPr>
        <p:spPr>
          <a:xfrm>
            <a:off x="645952" y="214893"/>
            <a:ext cx="4610080" cy="369332"/>
          </a:xfrm>
          <a:prstGeom prst="rect">
            <a:avLst/>
          </a:prstGeom>
          <a:solidFill>
            <a:srgbClr val="F6CE92"/>
          </a:solidFill>
          <a:ln w="28575">
            <a:solidFill>
              <a:srgbClr val="EB9D47"/>
            </a:solidFill>
          </a:ln>
        </p:spPr>
        <p:style>
          <a:lnRef idx="3">
            <a:schemeClr val="accent2"/>
          </a:lnRef>
          <a:fillRef idx="0">
            <a:schemeClr val="accent2"/>
          </a:fillRef>
          <a:effectRef idx="2">
            <a:schemeClr val="accent2"/>
          </a:effectRef>
          <a:fontRef idx="minor">
            <a:schemeClr val="tx1"/>
          </a:fontRef>
        </p:style>
        <p:txBody>
          <a:bodyPr wrap="square" rtlCol="0">
            <a:spAutoFit/>
          </a:bodyPr>
          <a:lstStyle/>
          <a:p>
            <a:pPr algn="ctr"/>
            <a:r>
              <a:rPr lang="fr-FR" dirty="0">
                <a:solidFill>
                  <a:schemeClr val="accent1">
                    <a:lumMod val="75000"/>
                  </a:schemeClr>
                </a:solidFill>
              </a:rPr>
              <a:t>Construction</a:t>
            </a:r>
          </a:p>
        </p:txBody>
      </p:sp>
      <p:pic>
        <p:nvPicPr>
          <p:cNvPr id="12" name="Picture 2">
            <a:extLst>
              <a:ext uri="{FF2B5EF4-FFF2-40B4-BE49-F238E27FC236}">
                <a16:creationId xmlns:a16="http://schemas.microsoft.com/office/drawing/2014/main" id="{E0175F30-64CA-42C8-88F5-F86D6D83C026}"/>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342021" y="200747"/>
            <a:ext cx="6771682" cy="32890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a:extLst>
              <a:ext uri="{FF2B5EF4-FFF2-40B4-BE49-F238E27FC236}">
                <a16:creationId xmlns:a16="http://schemas.microsoft.com/office/drawing/2014/main" id="{E39A736A-F2EE-4F46-94DD-E840A0BC4D0E}"/>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690145" y="3609553"/>
            <a:ext cx="4477388" cy="2229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a:extLst>
              <a:ext uri="{FF2B5EF4-FFF2-40B4-BE49-F238E27FC236}">
                <a16:creationId xmlns:a16="http://schemas.microsoft.com/office/drawing/2014/main" id="{EB805D94-9C77-4606-B7FC-33C792C7C389}"/>
              </a:ext>
            </a:extLst>
          </p:cNvPr>
          <p:cNvSpPr txBox="1"/>
          <p:nvPr/>
        </p:nvSpPr>
        <p:spPr>
          <a:xfrm>
            <a:off x="645952" y="689882"/>
            <a:ext cx="4542065" cy="3385542"/>
          </a:xfrm>
          <a:prstGeom prst="rect">
            <a:avLst/>
          </a:prstGeom>
          <a:noFill/>
        </p:spPr>
        <p:txBody>
          <a:bodyPr wrap="square" rtlCol="0">
            <a:spAutoFit/>
          </a:bodyPr>
          <a:lstStyle/>
          <a:p>
            <a:pPr algn="just"/>
            <a:r>
              <a:rPr lang="fr-FR" dirty="0"/>
              <a:t>Début 2021 un appel d’offre a été lancé pour la construction des toilettes.</a:t>
            </a:r>
          </a:p>
          <a:p>
            <a:endParaRPr lang="fr-FR" sz="800" dirty="0"/>
          </a:p>
          <a:p>
            <a:pPr algn="just"/>
            <a:r>
              <a:rPr lang="fr-FR" dirty="0"/>
              <a:t>Elles seront composées de 4 toilettes et un urinoir.</a:t>
            </a:r>
          </a:p>
          <a:p>
            <a:pPr algn="just"/>
            <a:r>
              <a:rPr lang="fr-FR" dirty="0"/>
              <a:t>Les selles seront séparées de l’urine dès le départ de l’urine grâce au système </a:t>
            </a:r>
            <a:r>
              <a:rPr lang="fr-FR" dirty="0" err="1"/>
              <a:t>Ecosan</a:t>
            </a:r>
            <a:r>
              <a:rPr lang="fr-FR" dirty="0"/>
              <a:t> (TSDU).</a:t>
            </a:r>
          </a:p>
          <a:p>
            <a:endParaRPr lang="fr-FR" sz="800" dirty="0"/>
          </a:p>
          <a:p>
            <a:pPr algn="just"/>
            <a:r>
              <a:rPr lang="fr-FR" dirty="0"/>
              <a:t>Le 26 juin, la première pierre à été posée en présence du Maire, du président de l’ADC, du Président du Rotary Cotonou Lagune et des représentants du Comité de quartier. </a:t>
            </a:r>
          </a:p>
        </p:txBody>
      </p:sp>
      <p:pic>
        <p:nvPicPr>
          <p:cNvPr id="22" name="Picture 2" descr="F:\Documents\Rotary\Clubs Contact\ADCS Benin\Photos-Vidéos\Chantier\16-Sept-IMG-20210917-WA0002 (1).jpg">
            <a:extLst>
              <a:ext uri="{FF2B5EF4-FFF2-40B4-BE49-F238E27FC236}">
                <a16:creationId xmlns:a16="http://schemas.microsoft.com/office/drawing/2014/main" id="{BD50D055-8CFF-44FB-B995-E4043EE54C8C}"/>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187640" y="4149919"/>
            <a:ext cx="1447101" cy="192946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A picture containing person, ground, outdoor, group&#10;&#10;Description automatically generated">
            <a:extLst>
              <a:ext uri="{FF2B5EF4-FFF2-40B4-BE49-F238E27FC236}">
                <a16:creationId xmlns:a16="http://schemas.microsoft.com/office/drawing/2014/main" id="{12550467-898D-455E-A85A-A06D27ECCA24}"/>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186186" y="4327086"/>
            <a:ext cx="2342625" cy="1756969"/>
          </a:xfrm>
          <a:prstGeom prst="rect">
            <a:avLst/>
          </a:prstGeom>
        </p:spPr>
      </p:pic>
      <p:pic>
        <p:nvPicPr>
          <p:cNvPr id="26" name="Picture 25" descr="Text&#10;&#10;Description automatically generated">
            <a:extLst>
              <a:ext uri="{FF2B5EF4-FFF2-40B4-BE49-F238E27FC236}">
                <a16:creationId xmlns:a16="http://schemas.microsoft.com/office/drawing/2014/main" id="{4B4C79E7-2222-461B-AAF2-8889BB7DD20E}"/>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6096000" y="3317164"/>
            <a:ext cx="1508157" cy="2762224"/>
          </a:xfrm>
          <a:prstGeom prst="rect">
            <a:avLst/>
          </a:prstGeom>
        </p:spPr>
      </p:pic>
      <p:sp>
        <p:nvSpPr>
          <p:cNvPr id="19" name="Slide Number Placeholder 10">
            <a:extLst>
              <a:ext uri="{FF2B5EF4-FFF2-40B4-BE49-F238E27FC236}">
                <a16:creationId xmlns:a16="http://schemas.microsoft.com/office/drawing/2014/main" id="{016B4638-21A4-433E-B7EC-0C8955F6EA65}"/>
              </a:ext>
            </a:extLst>
          </p:cNvPr>
          <p:cNvSpPr txBox="1">
            <a:spLocks/>
          </p:cNvSpPr>
          <p:nvPr/>
        </p:nvSpPr>
        <p:spPr>
          <a:xfrm>
            <a:off x="8476559" y="6349543"/>
            <a:ext cx="587928"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743335-DC86-48EC-80B6-02F86211D56A}" type="slidenum">
              <a:rPr lang="fr-FR" smtClean="0"/>
              <a:pPr/>
              <a:t>9</a:t>
            </a:fld>
            <a:r>
              <a:rPr lang="fr-FR" dirty="0"/>
              <a:t>/20</a:t>
            </a:r>
          </a:p>
        </p:txBody>
      </p:sp>
      <p:sp>
        <p:nvSpPr>
          <p:cNvPr id="20" name="Footer Placeholder 1">
            <a:extLst>
              <a:ext uri="{FF2B5EF4-FFF2-40B4-BE49-F238E27FC236}">
                <a16:creationId xmlns:a16="http://schemas.microsoft.com/office/drawing/2014/main" id="{7E919875-89FD-49FB-B584-AFBD42F3BED8}"/>
              </a:ext>
            </a:extLst>
          </p:cNvPr>
          <p:cNvSpPr>
            <a:spLocks noGrp="1"/>
          </p:cNvSpPr>
          <p:nvPr>
            <p:ph type="ftr" sz="quarter" idx="11"/>
          </p:nvPr>
        </p:nvSpPr>
        <p:spPr>
          <a:xfrm>
            <a:off x="3842163" y="6331151"/>
            <a:ext cx="4114800" cy="365125"/>
          </a:xfrm>
        </p:spPr>
        <p:txBody>
          <a:bodyPr/>
          <a:lstStyle/>
          <a:p>
            <a:r>
              <a:rPr lang="fr-FR" dirty="0">
                <a:solidFill>
                  <a:srgbClr val="0070C0"/>
                </a:solidFill>
              </a:rPr>
              <a:t>Toilettes sèches à Savalou </a:t>
            </a:r>
          </a:p>
        </p:txBody>
      </p:sp>
    </p:spTree>
    <p:extLst>
      <p:ext uri="{BB962C8B-B14F-4D97-AF65-F5344CB8AC3E}">
        <p14:creationId xmlns:p14="http://schemas.microsoft.com/office/powerpoint/2010/main" val="2463117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8462</TotalTime>
  <Words>2150</Words>
  <Application>Microsoft Office PowerPoint</Application>
  <PresentationFormat>Widescreen</PresentationFormat>
  <Paragraphs>393</Paragraphs>
  <Slides>20</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7" baseType="lpstr">
      <vt:lpstr>Arial</vt:lpstr>
      <vt:lpstr>Calibri</vt:lpstr>
      <vt:lpstr>Calibri Light</vt:lpstr>
      <vt:lpstr>Gotham Rounded</vt:lpstr>
      <vt:lpstr>Wingdings</vt:lpstr>
      <vt:lpstr>Office Theme</vt:lpstr>
      <vt:lpstr>Acrobat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Thierry HAMELIN</dc:creator>
  <cp:lastModifiedBy>Thierry HAMELIN</cp:lastModifiedBy>
  <cp:revision>95</cp:revision>
  <dcterms:created xsi:type="dcterms:W3CDTF">2021-09-10T08:18:45Z</dcterms:created>
  <dcterms:modified xsi:type="dcterms:W3CDTF">2022-10-11T15:45:35Z</dcterms:modified>
</cp:coreProperties>
</file>